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858" r:id="rId5"/>
    <p:sldMasterId id="2147483974" r:id="rId6"/>
    <p:sldMasterId id="2147483985" r:id="rId7"/>
    <p:sldMasterId id="2147484040" r:id="rId8"/>
  </p:sldMasterIdLst>
  <p:notesMasterIdLst>
    <p:notesMasterId r:id="rId63"/>
  </p:notesMasterIdLst>
  <p:handoutMasterIdLst>
    <p:handoutMasterId r:id="rId64"/>
  </p:handoutMasterIdLst>
  <p:sldIdLst>
    <p:sldId id="2147481587" r:id="rId9"/>
    <p:sldId id="2147481613" r:id="rId10"/>
    <p:sldId id="2147481612" r:id="rId11"/>
    <p:sldId id="2147481605" r:id="rId12"/>
    <p:sldId id="2147481615" r:id="rId13"/>
    <p:sldId id="2147481658" r:id="rId14"/>
    <p:sldId id="2147481586" r:id="rId15"/>
    <p:sldId id="2147481614" r:id="rId16"/>
    <p:sldId id="264" r:id="rId17"/>
    <p:sldId id="2147481602" r:id="rId18"/>
    <p:sldId id="2147478002" r:id="rId19"/>
    <p:sldId id="2147481604" r:id="rId20"/>
    <p:sldId id="2147481638" r:id="rId21"/>
    <p:sldId id="2147481649" r:id="rId22"/>
    <p:sldId id="2147481648" r:id="rId23"/>
    <p:sldId id="2147477960" r:id="rId24"/>
    <p:sldId id="2147481622" r:id="rId25"/>
    <p:sldId id="2147481623" r:id="rId26"/>
    <p:sldId id="2147481621" r:id="rId27"/>
    <p:sldId id="2147478000" r:id="rId28"/>
    <p:sldId id="2147481641" r:id="rId29"/>
    <p:sldId id="2147481624" r:id="rId30"/>
    <p:sldId id="2147478001" r:id="rId31"/>
    <p:sldId id="2147481642" r:id="rId32"/>
    <p:sldId id="2147481625" r:id="rId33"/>
    <p:sldId id="2147481633" r:id="rId34"/>
    <p:sldId id="2147481634" r:id="rId35"/>
    <p:sldId id="2147481635" r:id="rId36"/>
    <p:sldId id="2147478003" r:id="rId37"/>
    <p:sldId id="2147481643" r:id="rId38"/>
    <p:sldId id="2147480922" r:id="rId39"/>
    <p:sldId id="2147478004" r:id="rId40"/>
    <p:sldId id="2147481644" r:id="rId41"/>
    <p:sldId id="2147481014" r:id="rId42"/>
    <p:sldId id="2147478005" r:id="rId43"/>
    <p:sldId id="2147481645" r:id="rId44"/>
    <p:sldId id="2147477958" r:id="rId45"/>
    <p:sldId id="2147481577" r:id="rId46"/>
    <p:sldId id="2147481651" r:id="rId47"/>
    <p:sldId id="2147478006" r:id="rId48"/>
    <p:sldId id="2147481646" r:id="rId49"/>
    <p:sldId id="2147481636" r:id="rId50"/>
    <p:sldId id="2147478007" r:id="rId51"/>
    <p:sldId id="2147481647" r:id="rId52"/>
    <p:sldId id="2147477959" r:id="rId53"/>
    <p:sldId id="2147481654" r:id="rId54"/>
    <p:sldId id="2147481655" r:id="rId55"/>
    <p:sldId id="2147478008" r:id="rId56"/>
    <p:sldId id="2147480667" r:id="rId57"/>
    <p:sldId id="2147480637" r:id="rId58"/>
    <p:sldId id="2147480660" r:id="rId59"/>
    <p:sldId id="2147480661" r:id="rId60"/>
    <p:sldId id="2147481603" r:id="rId61"/>
    <p:sldId id="2147478009"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8C0F1E7A-7944-C04E-86F0-CA31FED764C0}">
          <p14:sldIdLst>
            <p14:sldId id="2147481587"/>
          </p14:sldIdLst>
        </p14:section>
        <p14:section name="Agenda slides" id="{BE20309D-D69E-4308-8C80-281072F600F3}">
          <p14:sldIdLst>
            <p14:sldId id="2147481613"/>
          </p14:sldIdLst>
        </p14:section>
        <p14:section name="Schedule" id="{AE91CB0E-1FF9-42F9-9D04-2C370D8E9388}">
          <p14:sldIdLst>
            <p14:sldId id="2147481612"/>
            <p14:sldId id="2147481605"/>
            <p14:sldId id="2147481615"/>
            <p14:sldId id="2147481658"/>
          </p14:sldIdLst>
        </p14:section>
        <p14:section name="Fabric Overview" id="{536DFAD4-0999-49AB-8A4B-1592F1DC9BE1}">
          <p14:sldIdLst>
            <p14:sldId id="2147481586"/>
            <p14:sldId id="2147481614"/>
            <p14:sldId id="264"/>
          </p14:sldIdLst>
        </p14:section>
        <p14:section name="The Workshop" id="{49309E59-A381-4560-9911-F178D45E4690}">
          <p14:sldIdLst>
            <p14:sldId id="2147481602"/>
            <p14:sldId id="2147478002"/>
            <p14:sldId id="2147481604"/>
            <p14:sldId id="2147481638"/>
            <p14:sldId id="2147481649"/>
          </p14:sldIdLst>
        </p14:section>
        <p14:section name="Module 0 - Setup and RTA" id="{5BD1972A-ABF8-4627-8381-09D084B37C6E}">
          <p14:sldIdLst>
            <p14:sldId id="2147481648"/>
            <p14:sldId id="2147477960"/>
            <p14:sldId id="2147481622"/>
            <p14:sldId id="2147481623"/>
            <p14:sldId id="2147481621"/>
            <p14:sldId id="2147478000"/>
          </p14:sldIdLst>
        </p14:section>
        <p14:section name="Module 1 - KQL" id="{C06735E8-8374-4543-AA18-91E5E64A2EAC}">
          <p14:sldIdLst>
            <p14:sldId id="2147481641"/>
            <p14:sldId id="2147481624"/>
            <p14:sldId id="2147478001"/>
          </p14:sldIdLst>
        </p14:section>
        <p14:section name="Module 2 - KQL Queries" id="{7F87D379-69BD-4D3C-BF01-2E42B4E92576}">
          <p14:sldIdLst>
            <p14:sldId id="2147481642"/>
            <p14:sldId id="2147481625"/>
            <p14:sldId id="2147481633"/>
            <p14:sldId id="2147481634"/>
            <p14:sldId id="2147481635"/>
            <p14:sldId id="2147478003"/>
          </p14:sldIdLst>
        </p14:section>
        <p14:section name="Module 3 - Power BI" id="{7D1239B5-CBA6-459F-A7D1-104E4CD92CB4}">
          <p14:sldIdLst>
            <p14:sldId id="2147481643"/>
            <p14:sldId id="2147480922"/>
            <p14:sldId id="2147478004"/>
            <p14:sldId id="2147481644"/>
            <p14:sldId id="2147481014"/>
          </p14:sldIdLst>
        </p14:section>
        <p14:section name="Module 4 - Data Activator" id="{D7167E6E-E36E-48D5-9DCA-E4A42ADE1BE2}">
          <p14:sldIdLst>
            <p14:sldId id="2147478005"/>
          </p14:sldIdLst>
        </p14:section>
        <p14:section name="Module 5 - Data Warehouse" id="{D4159D00-19B0-4F34-8B46-CEDE89176811}">
          <p14:sldIdLst>
            <p14:sldId id="2147481645"/>
            <p14:sldId id="2147477958"/>
            <p14:sldId id="2147481577"/>
            <p14:sldId id="2147481651"/>
            <p14:sldId id="2147478006"/>
          </p14:sldIdLst>
        </p14:section>
        <p14:section name="Module 6 - Data Lakehouse" id="{49C359ED-64ED-4E30-AC21-D1F7740D974C}">
          <p14:sldIdLst>
            <p14:sldId id="2147481646"/>
            <p14:sldId id="2147481636"/>
            <p14:sldId id="2147478007"/>
          </p14:sldIdLst>
        </p14:section>
        <p14:section name="Module 7 - Data Science" id="{06233A70-C5B0-452D-9E35-200808684C1B}">
          <p14:sldIdLst>
            <p14:sldId id="2147481647"/>
            <p14:sldId id="2147477959"/>
            <p14:sldId id="2147481654"/>
            <p14:sldId id="2147481655"/>
            <p14:sldId id="2147478008"/>
            <p14:sldId id="2147480667"/>
            <p14:sldId id="2147480637"/>
            <p14:sldId id="2147480660"/>
            <p14:sldId id="2147480661"/>
          </p14:sldIdLst>
        </p14:section>
        <p14:section name="Conclusion/Next step slides" id="{810ED8D1-32FE-4CC2-BE4A-9D3B3003A67D}">
          <p14:sldIdLst>
            <p14:sldId id="2147481603"/>
            <p14:sldId id="21474780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9DCD2"/>
    <a:srgbClr val="FFFDF9"/>
    <a:srgbClr val="FAF1EA"/>
    <a:srgbClr val="FDF9F2"/>
    <a:srgbClr val="F5F1E9"/>
    <a:srgbClr val="2087AB"/>
    <a:srgbClr val="B238BA"/>
    <a:srgbClr val="8DC8E8"/>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BCFA2-B309-4E70-AA28-18C1A3F11757}" v="2" dt="2024-03-07T21:12:27.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24" autoAdjust="0"/>
  </p:normalViewPr>
  <p:slideViewPr>
    <p:cSldViewPr snapToGrid="0">
      <p:cViewPr varScale="1">
        <p:scale>
          <a:sx n="122" d="100"/>
          <a:sy n="122" d="100"/>
        </p:scale>
        <p:origin x="114" y="10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Master" Target="slideMasters/slideMaster4.xml"/><Relationship Id="rId71"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handoutMaster" Target="handoutMasters/handoutMaster1.xml"/><Relationship Id="rId69"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theme" Target="theme/theme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Hitney" userId="f602c332-4473-4e8a-9f0f-e3978b2f2a40" providerId="ADAL" clId="{176BCFA2-B309-4E70-AA28-18C1A3F11757}"/>
    <pc:docChg chg="undo custSel addSld delSld modSld addSection modSection">
      <pc:chgData name="Brian Hitney" userId="f602c332-4473-4e8a-9f0f-e3978b2f2a40" providerId="ADAL" clId="{176BCFA2-B309-4E70-AA28-18C1A3F11757}" dt="2024-03-07T21:22:41.388" v="439" actId="17846"/>
      <pc:docMkLst>
        <pc:docMk/>
      </pc:docMkLst>
      <pc:sldChg chg="modNotesTx">
        <pc:chgData name="Brian Hitney" userId="f602c332-4473-4e8a-9f0f-e3978b2f2a40" providerId="ADAL" clId="{176BCFA2-B309-4E70-AA28-18C1A3F11757}" dt="2024-03-07T21:17:34.170" v="362" actId="20577"/>
        <pc:sldMkLst>
          <pc:docMk/>
          <pc:sldMk cId="1949292638" sldId="2147481586"/>
        </pc:sldMkLst>
      </pc:sldChg>
      <pc:sldChg chg="modSp mod">
        <pc:chgData name="Brian Hitney" userId="f602c332-4473-4e8a-9f0f-e3978b2f2a40" providerId="ADAL" clId="{176BCFA2-B309-4E70-AA28-18C1A3F11757}" dt="2024-03-07T21:12:27.383" v="118" actId="20577"/>
        <pc:sldMkLst>
          <pc:docMk/>
          <pc:sldMk cId="3988079638" sldId="2147481587"/>
        </pc:sldMkLst>
        <pc:spChg chg="mod">
          <ac:chgData name="Brian Hitney" userId="f602c332-4473-4e8a-9f0f-e3978b2f2a40" providerId="ADAL" clId="{176BCFA2-B309-4E70-AA28-18C1A3F11757}" dt="2024-03-07T21:12:27.383" v="118" actId="20577"/>
          <ac:spMkLst>
            <pc:docMk/>
            <pc:sldMk cId="3988079638" sldId="2147481587"/>
            <ac:spMk id="3" creationId="{116E839C-FF1D-2D0C-F565-0817CB602F36}"/>
          </ac:spMkLst>
        </pc:spChg>
      </pc:sldChg>
      <pc:sldChg chg="del">
        <pc:chgData name="Brian Hitney" userId="f602c332-4473-4e8a-9f0f-e3978b2f2a40" providerId="ADAL" clId="{176BCFA2-B309-4E70-AA28-18C1A3F11757}" dt="2024-03-07T21:19:24.454" v="368" actId="47"/>
        <pc:sldMkLst>
          <pc:docMk/>
          <pc:sldMk cId="4234428516" sldId="2147481589"/>
        </pc:sldMkLst>
      </pc:sldChg>
      <pc:sldChg chg="add">
        <pc:chgData name="Brian Hitney" userId="f602c332-4473-4e8a-9f0f-e3978b2f2a40" providerId="ADAL" clId="{176BCFA2-B309-4E70-AA28-18C1A3F11757}" dt="2024-03-07T21:10:36.594" v="2"/>
        <pc:sldMkLst>
          <pc:docMk/>
          <pc:sldMk cId="312137379" sldId="2147481605"/>
        </pc:sldMkLst>
      </pc:sldChg>
      <pc:sldChg chg="add">
        <pc:chgData name="Brian Hitney" userId="f602c332-4473-4e8a-9f0f-e3978b2f2a40" providerId="ADAL" clId="{176BCFA2-B309-4E70-AA28-18C1A3F11757}" dt="2024-03-07T21:10:36.594" v="2"/>
        <pc:sldMkLst>
          <pc:docMk/>
          <pc:sldMk cId="465012508" sldId="2147481615"/>
        </pc:sldMkLst>
      </pc:sldChg>
      <pc:sldChg chg="del">
        <pc:chgData name="Brian Hitney" userId="f602c332-4473-4e8a-9f0f-e3978b2f2a40" providerId="ADAL" clId="{176BCFA2-B309-4E70-AA28-18C1A3F11757}" dt="2024-03-07T21:11:04.529" v="3" actId="47"/>
        <pc:sldMkLst>
          <pc:docMk/>
          <pc:sldMk cId="620072914" sldId="2147481616"/>
        </pc:sldMkLst>
      </pc:sldChg>
      <pc:sldChg chg="del">
        <pc:chgData name="Brian Hitney" userId="f602c332-4473-4e8a-9f0f-e3978b2f2a40" providerId="ADAL" clId="{176BCFA2-B309-4E70-AA28-18C1A3F11757}" dt="2024-03-07T21:20:20.993" v="420" actId="47"/>
        <pc:sldMkLst>
          <pc:docMk/>
          <pc:sldMk cId="2943064182" sldId="2147481617"/>
        </pc:sldMkLst>
      </pc:sldChg>
      <pc:sldChg chg="add del">
        <pc:chgData name="Brian Hitney" userId="f602c332-4473-4e8a-9f0f-e3978b2f2a40" providerId="ADAL" clId="{176BCFA2-B309-4E70-AA28-18C1A3F11757}" dt="2024-03-07T21:18:07.391" v="365" actId="47"/>
        <pc:sldMkLst>
          <pc:docMk/>
          <pc:sldMk cId="1001546551" sldId="2147481619"/>
        </pc:sldMkLst>
      </pc:sldChg>
      <pc:sldChg chg="del">
        <pc:chgData name="Brian Hitney" userId="f602c332-4473-4e8a-9f0f-e3978b2f2a40" providerId="ADAL" clId="{176BCFA2-B309-4E70-AA28-18C1A3F11757}" dt="2024-03-07T21:09:56.373" v="1" actId="47"/>
        <pc:sldMkLst>
          <pc:docMk/>
          <pc:sldMk cId="2231364308" sldId="2147481637"/>
        </pc:sldMkLst>
      </pc:sldChg>
      <pc:sldChg chg="modSp mod">
        <pc:chgData name="Brian Hitney" userId="f602c332-4473-4e8a-9f0f-e3978b2f2a40" providerId="ADAL" clId="{176BCFA2-B309-4E70-AA28-18C1A3F11757}" dt="2024-03-07T21:19:51.866" v="419" actId="20577"/>
        <pc:sldMkLst>
          <pc:docMk/>
          <pc:sldMk cId="1714233688" sldId="2147481638"/>
        </pc:sldMkLst>
        <pc:spChg chg="mod">
          <ac:chgData name="Brian Hitney" userId="f602c332-4473-4e8a-9f0f-e3978b2f2a40" providerId="ADAL" clId="{176BCFA2-B309-4E70-AA28-18C1A3F11757}" dt="2024-03-07T21:19:51.866" v="419" actId="20577"/>
          <ac:spMkLst>
            <pc:docMk/>
            <pc:sldMk cId="1714233688" sldId="2147481638"/>
            <ac:spMk id="3" creationId="{239E2D35-583F-16EF-E5F1-8F758649F43B}"/>
          </ac:spMkLst>
        </pc:spChg>
      </pc:sldChg>
      <pc:sldChg chg="del">
        <pc:chgData name="Brian Hitney" userId="f602c332-4473-4e8a-9f0f-e3978b2f2a40" providerId="ADAL" clId="{176BCFA2-B309-4E70-AA28-18C1A3F11757}" dt="2024-03-07T21:19:07.523" v="367" actId="47"/>
        <pc:sldMkLst>
          <pc:docMk/>
          <pc:sldMk cId="1500899785" sldId="2147481639"/>
        </pc:sldMkLst>
      </pc:sldChg>
      <pc:sldChg chg="del">
        <pc:chgData name="Brian Hitney" userId="f602c332-4473-4e8a-9f0f-e3978b2f2a40" providerId="ADAL" clId="{176BCFA2-B309-4E70-AA28-18C1A3F11757}" dt="2024-03-07T21:19:04.059" v="366" actId="47"/>
        <pc:sldMkLst>
          <pc:docMk/>
          <pc:sldMk cId="423433283" sldId="2147481640"/>
        </pc:sldMkLst>
      </pc:sldChg>
      <pc:sldChg chg="del">
        <pc:chgData name="Brian Hitney" userId="f602c332-4473-4e8a-9f0f-e3978b2f2a40" providerId="ADAL" clId="{176BCFA2-B309-4E70-AA28-18C1A3F11757}" dt="2024-03-07T21:19:28.327" v="369" actId="47"/>
        <pc:sldMkLst>
          <pc:docMk/>
          <pc:sldMk cId="1623019604" sldId="2147481650"/>
        </pc:sldMkLst>
      </pc:sldChg>
      <pc:sldChg chg="del">
        <pc:chgData name="Brian Hitney" userId="f602c332-4473-4e8a-9f0f-e3978b2f2a40" providerId="ADAL" clId="{176BCFA2-B309-4E70-AA28-18C1A3F11757}" dt="2024-03-07T21:21:43.693" v="432" actId="47"/>
        <pc:sldMkLst>
          <pc:docMk/>
          <pc:sldMk cId="2599908242" sldId="2147481652"/>
        </pc:sldMkLst>
      </pc:sldChg>
      <pc:sldChg chg="del">
        <pc:chgData name="Brian Hitney" userId="f602c332-4473-4e8a-9f0f-e3978b2f2a40" providerId="ADAL" clId="{176BCFA2-B309-4E70-AA28-18C1A3F11757}" dt="2024-03-07T21:09:42.585" v="0" actId="47"/>
        <pc:sldMkLst>
          <pc:docMk/>
          <pc:sldMk cId="4047487386" sldId="2147481656"/>
        </pc:sldMkLst>
      </pc:sldChg>
      <pc:sldChg chg="add modNotesTx">
        <pc:chgData name="Brian Hitney" userId="f602c332-4473-4e8a-9f0f-e3978b2f2a40" providerId="ADAL" clId="{176BCFA2-B309-4E70-AA28-18C1A3F11757}" dt="2024-03-07T21:11:50.098" v="83" actId="20577"/>
        <pc:sldMkLst>
          <pc:docMk/>
          <pc:sldMk cId="2360414559" sldId="214748165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dgm:spPr/>
      <dgm:t>
        <a:bodyPr/>
        <a:lstStyle/>
        <a:p>
          <a:r>
            <a:rPr lang="en-US" dirty="0"/>
            <a:t>Module 0</a:t>
          </a:r>
          <a:br>
            <a:rPr lang="en-US" dirty="0"/>
          </a:br>
          <a:r>
            <a:rPr lang="en-US" dirty="0"/>
            <a:t>9:00-9:30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custT="1"/>
      <dgm:spPr/>
      <dgm:t>
        <a:bodyPr/>
        <a:lstStyle/>
        <a:p>
          <a:r>
            <a:rPr lang="en-US" sz="1600" dirty="0"/>
            <a:t>Solution overview and initial setup</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A0619482-57AB-4B78-8A4D-950B973B4CD8}">
      <dgm:prSet phldrT="[Text]"/>
      <dgm:spPr/>
      <dgm:t>
        <a:bodyPr/>
        <a:lstStyle/>
        <a:p>
          <a:r>
            <a:rPr lang="en-US" dirty="0"/>
            <a:t>Module 1 &amp; 2</a:t>
          </a:r>
          <a:br>
            <a:rPr lang="en-US" dirty="0"/>
          </a:br>
          <a:r>
            <a:rPr lang="en-US" dirty="0"/>
            <a:t>9:30-10:15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3</a:t>
          </a:r>
          <a:br>
            <a:rPr lang="en-US" dirty="0"/>
          </a:br>
          <a:r>
            <a:rPr lang="en-US" dirty="0"/>
            <a:t>10:15 – 10 :45 AM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3DB8C6A0-F166-4CE9-9E16-CF641F32D017}">
      <dgm:prSet phldrT="[Text]"/>
      <dgm:spPr/>
      <dgm:t>
        <a:bodyPr/>
        <a:lstStyle/>
        <a:p>
          <a:r>
            <a:rPr lang="en-US" dirty="0"/>
            <a:t>Lunch Break</a:t>
          </a:r>
          <a:br>
            <a:rPr lang="en-US" dirty="0"/>
          </a:br>
          <a:r>
            <a:rPr lang="en-US" dirty="0"/>
            <a:t>11:30  – 12:30 PM </a:t>
          </a:r>
        </a:p>
      </dgm:t>
    </dgm:pt>
    <dgm:pt modelId="{C6974CF7-DDDD-48D1-9703-63ADDB3E96B8}" type="parTrans" cxnId="{EAFC6F15-26EE-4329-82D2-003CE4FAEE51}">
      <dgm:prSet/>
      <dgm:spPr/>
      <dgm:t>
        <a:bodyPr/>
        <a:lstStyle/>
        <a:p>
          <a:endParaRPr lang="en-US"/>
        </a:p>
      </dgm:t>
    </dgm:pt>
    <dgm:pt modelId="{0EE50CEA-8906-4AB3-8D9C-2F8C7937304B}" type="sibTrans" cxnId="{EAFC6F15-26EE-4329-82D2-003CE4FAEE51}">
      <dgm:prSet/>
      <dgm:spPr/>
      <dgm:t>
        <a:bodyPr/>
        <a:lstStyle/>
        <a:p>
          <a:endParaRPr lang="en-US"/>
        </a:p>
      </dgm:t>
    </dgm:pt>
    <dgm:pt modelId="{2CB634B9-D889-4761-806F-918C8AA5CF69}">
      <dgm:prSet phldrT="[Text]"/>
      <dgm:spPr/>
      <dgm:t>
        <a:bodyPr/>
        <a:lstStyle/>
        <a:p>
          <a:r>
            <a:rPr lang="en-US" dirty="0"/>
            <a:t>Module 5</a:t>
          </a:r>
          <a:br>
            <a:rPr lang="en-US" dirty="0"/>
          </a:br>
          <a:r>
            <a:rPr lang="en-US" dirty="0"/>
            <a:t>12:30pm – 2:00 PM</a:t>
          </a:r>
        </a:p>
      </dgm:t>
    </dgm:pt>
    <dgm:pt modelId="{2BA3DB0F-0D7B-4F6F-B9A0-828CE1F0EE8F}" type="parTrans" cxnId="{7DC86BC7-05D5-476A-B084-1ED9F8C335E1}">
      <dgm:prSet/>
      <dgm:spPr/>
      <dgm:t>
        <a:bodyPr/>
        <a:lstStyle/>
        <a:p>
          <a:endParaRPr lang="en-US"/>
        </a:p>
      </dgm:t>
    </dgm:pt>
    <dgm:pt modelId="{F70E264B-809A-4002-9C3F-651A62C8E6D7}" type="sibTrans" cxnId="{7DC86BC7-05D5-476A-B084-1ED9F8C335E1}">
      <dgm:prSet/>
      <dgm:spPr/>
      <dgm:t>
        <a:bodyPr/>
        <a:lstStyle/>
        <a:p>
          <a:endParaRPr lang="en-US"/>
        </a:p>
      </dgm:t>
    </dgm:pt>
    <dgm:pt modelId="{E8C3C913-92AC-45C4-8A25-FD6FC7F4D807}">
      <dgm:prSet phldrT="[Text]"/>
      <dgm:spPr/>
      <dgm:t>
        <a:bodyPr/>
        <a:lstStyle/>
        <a:p>
          <a:r>
            <a:rPr lang="en-US" dirty="0"/>
            <a:t>Module 6</a:t>
          </a:r>
          <a:br>
            <a:rPr lang="en-US" dirty="0"/>
          </a:br>
          <a:r>
            <a:rPr lang="en-US" dirty="0"/>
            <a:t>2:00-3:00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40E08B34-954F-4A31-9FB7-91884BB870E4}">
      <dgm:prSet phldrT="[Text]"/>
      <dgm:spPr/>
      <dgm:t>
        <a:bodyPr/>
        <a:lstStyle/>
        <a:p>
          <a:r>
            <a:rPr lang="en-US" dirty="0"/>
            <a:t>Module 7</a:t>
          </a:r>
          <a:br>
            <a:rPr lang="en-US" dirty="0"/>
          </a:br>
          <a:r>
            <a:rPr lang="en-US" dirty="0"/>
            <a:t>3:15-4::30 PM</a:t>
          </a:r>
        </a:p>
      </dgm:t>
    </dgm:pt>
    <dgm:pt modelId="{C71106B3-A611-48A1-A6D2-074902C785CC}" type="parTrans" cxnId="{771C9814-5F25-4A25-BF0C-509D8144D472}">
      <dgm:prSet/>
      <dgm:spPr/>
      <dgm:t>
        <a:bodyPr/>
        <a:lstStyle/>
        <a:p>
          <a:endParaRPr lang="en-US"/>
        </a:p>
      </dgm:t>
    </dgm:pt>
    <dgm:pt modelId="{E20B1F7E-1706-403E-A1D5-231466CADF97}" type="sibTrans" cxnId="{771C9814-5F25-4A25-BF0C-509D8144D472}">
      <dgm:prSet/>
      <dgm:spPr/>
      <dgm:t>
        <a:bodyPr/>
        <a:lstStyle/>
        <a:p>
          <a:endParaRPr lang="en-US"/>
        </a:p>
      </dgm:t>
    </dgm:pt>
    <dgm:pt modelId="{BF6394A6-B228-44D1-A6C8-894E24E3C517}">
      <dgm:prSet phldrT="[Text]" custT="1"/>
      <dgm:spPr/>
      <dgm:t>
        <a:bodyPr/>
        <a:lstStyle/>
        <a:p>
          <a:r>
            <a:rPr lang="en-US" sz="1600" dirty="0"/>
            <a:t>KQL Databases and KQL </a:t>
          </a:r>
          <a:r>
            <a:rPr lang="en-US" sz="1600" dirty="0" err="1"/>
            <a:t>Querysets</a:t>
          </a:r>
          <a:endParaRPr lang="en-US" sz="1600" dirty="0"/>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custT="1"/>
      <dgm:spPr/>
      <dgm:t>
        <a:bodyPr/>
        <a:lstStyle/>
        <a:p>
          <a:r>
            <a:rPr lang="en-US" sz="1600" dirty="0"/>
            <a:t>Power BI Real-time Reports</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34C487F5-C948-49B2-A767-0841A8B4BC51}">
      <dgm:prSet phldrT="[Text]" custT="1"/>
      <dgm:spPr/>
      <dgm:t>
        <a:bodyPr/>
        <a:lstStyle/>
        <a:p>
          <a:r>
            <a:rPr lang="en-US" sz="1600" dirty="0"/>
            <a:t>Synapse Data Warehouse and pipelines</a:t>
          </a:r>
        </a:p>
      </dgm:t>
    </dgm:pt>
    <dgm:pt modelId="{DEFF0B5D-27BD-4A80-85EB-A3EECDD2130D}" type="parTrans" cxnId="{85E913F8-3AE9-4554-AE9B-C66D2EF54FDC}">
      <dgm:prSet/>
      <dgm:spPr/>
      <dgm:t>
        <a:bodyPr/>
        <a:lstStyle/>
        <a:p>
          <a:endParaRPr lang="en-US"/>
        </a:p>
      </dgm:t>
    </dgm:pt>
    <dgm:pt modelId="{19EE7B6B-0B31-49F6-9033-DB0FB575EFF9}" type="sibTrans" cxnId="{85E913F8-3AE9-4554-AE9B-C66D2EF54FDC}">
      <dgm:prSet/>
      <dgm:spPr/>
      <dgm:t>
        <a:bodyPr/>
        <a:lstStyle/>
        <a:p>
          <a:endParaRPr lang="en-US"/>
        </a:p>
      </dgm:t>
    </dgm:pt>
    <dgm:pt modelId="{97F74CFC-3B42-4828-9676-9EA48E792736}">
      <dgm:prSet phldrT="[Text]" custT="1"/>
      <dgm:spPr/>
      <dgm:t>
        <a:bodyPr/>
        <a:lstStyle/>
        <a:p>
          <a:r>
            <a:rPr lang="en-US" sz="1600" dirty="0"/>
            <a:t>Data Lakehouse with notebooks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6EC4B1DC-6256-44CF-BF5C-7D163745379D}">
      <dgm:prSet phldrT="[Text]" custT="1"/>
      <dgm:spPr/>
      <dgm:t>
        <a:bodyPr/>
        <a:lstStyle/>
        <a:p>
          <a:r>
            <a:rPr lang="en-US" sz="1600" dirty="0"/>
            <a:t>Data Science – Building ML models</a:t>
          </a:r>
        </a:p>
      </dgm:t>
    </dgm:pt>
    <dgm:pt modelId="{818A434E-3ADA-449E-B5BA-566CD5C91191}" type="parTrans" cxnId="{B5022965-7AD5-4B61-B821-1CA4D5EAF0CA}">
      <dgm:prSet/>
      <dgm:spPr/>
      <dgm:t>
        <a:bodyPr/>
        <a:lstStyle/>
        <a:p>
          <a:endParaRPr lang="en-US"/>
        </a:p>
      </dgm:t>
    </dgm:pt>
    <dgm:pt modelId="{FDE9DEC4-2961-4978-B970-722B0C3D2AE8}" type="sibTrans" cxnId="{B5022965-7AD5-4B61-B821-1CA4D5EAF0CA}">
      <dgm:prSet/>
      <dgm:spPr/>
      <dgm:t>
        <a:bodyPr/>
        <a:lstStyle/>
        <a:p>
          <a:endParaRPr lang="en-US"/>
        </a:p>
      </dgm:t>
    </dgm:pt>
    <dgm:pt modelId="{FD1725A9-FFB0-44CD-976B-27048AD0378B}">
      <dgm:prSet phldrT="[Text]"/>
      <dgm:spPr/>
      <dgm:t>
        <a:bodyPr/>
        <a:lstStyle/>
        <a:p>
          <a:r>
            <a:rPr lang="en-US" dirty="0"/>
            <a:t>Break and Review</a:t>
          </a:r>
          <a:br>
            <a:rPr lang="en-US" dirty="0"/>
          </a:br>
          <a:r>
            <a:rPr lang="en-US" dirty="0"/>
            <a:t>10:45 – 11:00 AM</a:t>
          </a:r>
        </a:p>
      </dgm:t>
    </dgm:pt>
    <dgm:pt modelId="{02904C43-7C1A-4151-ADA1-D874829C3B57}" type="parTrans" cxnId="{CBB2D776-F564-4179-A9D7-1022FCC55DF3}">
      <dgm:prSet/>
      <dgm:spPr/>
      <dgm:t>
        <a:bodyPr/>
        <a:lstStyle/>
        <a:p>
          <a:endParaRPr lang="en-US"/>
        </a:p>
      </dgm:t>
    </dgm:pt>
    <dgm:pt modelId="{F3A1AA5F-5699-48E8-8398-49F35803EC14}" type="sibTrans" cxnId="{CBB2D776-F564-4179-A9D7-1022FCC55DF3}">
      <dgm:prSet/>
      <dgm:spPr/>
      <dgm:t>
        <a:bodyPr/>
        <a:lstStyle/>
        <a:p>
          <a:endParaRPr lang="en-US"/>
        </a:p>
      </dgm:t>
    </dgm:pt>
    <dgm:pt modelId="{85F3733C-6B07-4AC2-9F32-F177DECC6C50}">
      <dgm:prSet phldrT="[Text]"/>
      <dgm:spPr/>
      <dgm:t>
        <a:bodyPr/>
        <a:lstStyle/>
        <a:p>
          <a:r>
            <a:rPr lang="en-US" dirty="0"/>
            <a:t>Module 4</a:t>
          </a:r>
          <a:br>
            <a:rPr lang="en-US" dirty="0"/>
          </a:br>
          <a:r>
            <a:rPr lang="en-US" dirty="0"/>
            <a:t>11:00 – 11:30 AM</a:t>
          </a:r>
        </a:p>
      </dgm:t>
    </dgm:pt>
    <dgm:pt modelId="{D0CCEA3E-A07C-4F06-B40B-094D73757678}" type="parTrans" cxnId="{164280B0-A216-4EB6-A74E-EFD7816A670F}">
      <dgm:prSet/>
      <dgm:spPr/>
      <dgm:t>
        <a:bodyPr/>
        <a:lstStyle/>
        <a:p>
          <a:endParaRPr lang="en-US"/>
        </a:p>
      </dgm:t>
    </dgm:pt>
    <dgm:pt modelId="{F958DABB-77B5-4815-A0AE-5D85864F4AE1}" type="sibTrans" cxnId="{164280B0-A216-4EB6-A74E-EFD7816A670F}">
      <dgm:prSet/>
      <dgm:spPr/>
      <dgm:t>
        <a:bodyPr/>
        <a:lstStyle/>
        <a:p>
          <a:endParaRPr lang="en-US"/>
        </a:p>
      </dgm:t>
    </dgm:pt>
    <dgm:pt modelId="{844F18FB-C91F-4165-949F-8473E0FDF76B}">
      <dgm:prSet phldrT="[Text]" custT="1"/>
      <dgm:spPr/>
      <dgm:t>
        <a:bodyPr/>
        <a:lstStyle/>
        <a:p>
          <a:r>
            <a:rPr lang="en-US" sz="1600" dirty="0"/>
            <a:t>Data Activator</a:t>
          </a:r>
        </a:p>
      </dgm:t>
    </dgm:pt>
    <dgm:pt modelId="{6568408A-3B73-4AC6-A433-9D321462B834}" type="parTrans" cxnId="{BA89DA27-7718-4633-9F13-373F744F4D3A}">
      <dgm:prSet/>
      <dgm:spPr/>
      <dgm:t>
        <a:bodyPr/>
        <a:lstStyle/>
        <a:p>
          <a:endParaRPr lang="en-US"/>
        </a:p>
      </dgm:t>
    </dgm:pt>
    <dgm:pt modelId="{99F9773C-3FBC-4372-AE23-7A98BF84017B}" type="sibTrans" cxnId="{BA89DA27-7718-4633-9F13-373F744F4D3A}">
      <dgm:prSet/>
      <dgm:spPr/>
      <dgm:t>
        <a:bodyPr/>
        <a:lstStyle/>
        <a:p>
          <a:endParaRPr lang="en-US"/>
        </a:p>
      </dgm:t>
    </dgm:pt>
    <dgm:pt modelId="{12B60F51-13E6-4448-9E18-D2F3D04CD5C2}">
      <dgm:prSet phldrT="[Text]"/>
      <dgm:spPr/>
      <dgm:t>
        <a:bodyPr/>
        <a:lstStyle/>
        <a:p>
          <a:r>
            <a:rPr lang="en-US" dirty="0"/>
            <a:t>Break and Q&amp;A</a:t>
          </a:r>
          <a:br>
            <a:rPr lang="en-US" dirty="0"/>
          </a:br>
          <a:r>
            <a:rPr lang="en-US" dirty="0"/>
            <a:t>3:00 – 3:15</a:t>
          </a:r>
        </a:p>
      </dgm:t>
    </dgm:pt>
    <dgm:pt modelId="{1A0DC71E-AE3B-4467-B3D4-6C7E04EF2BAB}" type="parTrans" cxnId="{1C290D38-7AF6-4487-B1DD-238289F76492}">
      <dgm:prSet/>
      <dgm:spPr/>
      <dgm:t>
        <a:bodyPr/>
        <a:lstStyle/>
        <a:p>
          <a:endParaRPr lang="en-US"/>
        </a:p>
      </dgm:t>
    </dgm:pt>
    <dgm:pt modelId="{45EBFB1F-9347-4269-AC78-EE28E00D15E8}" type="sibTrans" cxnId="{1C290D38-7AF6-4487-B1DD-238289F76492}">
      <dgm:prSet/>
      <dgm:spPr/>
      <dgm:t>
        <a:bodyPr/>
        <a:lstStyle/>
        <a:p>
          <a:endParaRPr lang="en-US"/>
        </a:p>
      </dgm:t>
    </dgm:pt>
    <dgm:pt modelId="{7AAD6A0B-BF70-4369-9266-F383E411D885}">
      <dgm:prSet phldrT="[Text]"/>
      <dgm:spPr/>
      <dgm:t>
        <a:bodyPr/>
        <a:lstStyle/>
        <a:p>
          <a:r>
            <a:rPr lang="en-US" dirty="0"/>
            <a:t>Closing</a:t>
          </a:r>
          <a:br>
            <a:rPr lang="en-US" dirty="0"/>
          </a:br>
          <a:r>
            <a:rPr lang="en-US" dirty="0"/>
            <a:t>4:30 – 4:45 PM</a:t>
          </a:r>
        </a:p>
      </dgm:t>
    </dgm:pt>
    <dgm:pt modelId="{FCA29166-E757-4DF0-BD41-FA16E57E13B4}" type="parTrans" cxnId="{91755395-1996-4952-BED8-8819EC063104}">
      <dgm:prSet/>
      <dgm:spPr/>
      <dgm:t>
        <a:bodyPr/>
        <a:lstStyle/>
        <a:p>
          <a:endParaRPr lang="en-US"/>
        </a:p>
      </dgm:t>
    </dgm:pt>
    <dgm:pt modelId="{1A8DE36C-7B69-4692-A527-1D16940B28F6}" type="sibTrans" cxnId="{91755395-1996-4952-BED8-8819EC063104}">
      <dgm:prSet/>
      <dgm:spPr/>
      <dgm:t>
        <a:bodyPr/>
        <a:lstStyle/>
        <a:p>
          <a:endParaRPr lang="en-US"/>
        </a:p>
      </dgm:t>
    </dgm:pt>
    <dgm:pt modelId="{83196B98-4441-46BB-893F-F3BF41AF0287}">
      <dgm:prSet phldrT="[Text]" custT="1"/>
      <dgm:spPr/>
      <dgm:t>
        <a:bodyPr/>
        <a:lstStyle/>
        <a:p>
          <a:r>
            <a:rPr lang="en-US" sz="1600" dirty="0"/>
            <a:t>Feedback and next steps</a:t>
          </a:r>
        </a:p>
      </dgm:t>
    </dgm:pt>
    <dgm:pt modelId="{243F0374-8BF9-4A61-A9BD-BF442934BAF4}" type="parTrans" cxnId="{FF0AC44C-D7FF-4399-9BC4-2D61635FC424}">
      <dgm:prSet/>
      <dgm:spPr/>
      <dgm:t>
        <a:bodyPr/>
        <a:lstStyle/>
        <a:p>
          <a:endParaRPr lang="en-US"/>
        </a:p>
      </dgm:t>
    </dgm:pt>
    <dgm:pt modelId="{97F1134C-9B41-443E-A7EA-D5A22DA2C58B}" type="sibTrans" cxnId="{FF0AC44C-D7FF-4399-9BC4-2D61635FC424}">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11">
        <dgm:presLayoutVars>
          <dgm:chMax val="1"/>
          <dgm:bulletEnabled val="1"/>
        </dgm:presLayoutVars>
      </dgm:prSet>
      <dgm:spPr/>
    </dgm:pt>
    <dgm:pt modelId="{5F92FD12-F3C2-42E1-914F-DC70E8252135}" type="pres">
      <dgm:prSet presAssocID="{044F2B5D-2748-4B78-B642-070D87B35F76}" presName="bracket" presStyleLbl="parChTrans1D1" presStyleIdx="0" presStyleCnt="11"/>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8">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11">
        <dgm:presLayoutVars>
          <dgm:chMax val="1"/>
          <dgm:bulletEnabled val="1"/>
        </dgm:presLayoutVars>
      </dgm:prSet>
      <dgm:spPr/>
    </dgm:pt>
    <dgm:pt modelId="{AC771E73-C6F8-453F-B0DC-C4C5E05E544C}" type="pres">
      <dgm:prSet presAssocID="{A0619482-57AB-4B78-8A4D-950B973B4CD8}" presName="bracket" presStyleLbl="parChTrans1D1" presStyleIdx="1" presStyleCnt="11"/>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8">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11">
        <dgm:presLayoutVars>
          <dgm:chMax val="1"/>
          <dgm:bulletEnabled val="1"/>
        </dgm:presLayoutVars>
      </dgm:prSet>
      <dgm:spPr/>
    </dgm:pt>
    <dgm:pt modelId="{ED0663BD-4031-4A4B-A88C-F7B9529D288B}" type="pres">
      <dgm:prSet presAssocID="{62F40474-A597-4EFD-A796-B3906FCB0FB8}" presName="bracket" presStyleLbl="parChTrans1D1" presStyleIdx="2" presStyleCnt="11"/>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8">
        <dgm:presLayoutVars>
          <dgm:bulletEnabled val="1"/>
        </dgm:presLayoutVars>
      </dgm:prSet>
      <dgm:spPr/>
    </dgm:pt>
    <dgm:pt modelId="{9DD9CC27-2218-416E-8499-2AA2DAF69CB6}" type="pres">
      <dgm:prSet presAssocID="{106F3503-DBA0-472D-98EF-B9282F576E09}" presName="spV" presStyleCnt="0"/>
      <dgm:spPr/>
    </dgm:pt>
    <dgm:pt modelId="{E1BF1535-384F-4B31-9292-EA35C486278B}" type="pres">
      <dgm:prSet presAssocID="{FD1725A9-FFB0-44CD-976B-27048AD0378B}" presName="linNode" presStyleCnt="0"/>
      <dgm:spPr/>
    </dgm:pt>
    <dgm:pt modelId="{87122FBB-B5F0-45A6-8E91-D99B369CB2DF}" type="pres">
      <dgm:prSet presAssocID="{FD1725A9-FFB0-44CD-976B-27048AD0378B}" presName="parTx" presStyleLbl="revTx" presStyleIdx="3" presStyleCnt="11">
        <dgm:presLayoutVars>
          <dgm:chMax val="1"/>
          <dgm:bulletEnabled val="1"/>
        </dgm:presLayoutVars>
      </dgm:prSet>
      <dgm:spPr/>
    </dgm:pt>
    <dgm:pt modelId="{F33BC3AF-291E-45EA-8980-CA6AB2AD82BC}" type="pres">
      <dgm:prSet presAssocID="{FD1725A9-FFB0-44CD-976B-27048AD0378B}" presName="bracket" presStyleLbl="parChTrans1D1" presStyleIdx="3" presStyleCnt="11"/>
      <dgm:spPr/>
    </dgm:pt>
    <dgm:pt modelId="{3D439D4C-8EB9-4352-9D32-FEB8C795E167}" type="pres">
      <dgm:prSet presAssocID="{FD1725A9-FFB0-44CD-976B-27048AD0378B}" presName="spH" presStyleCnt="0"/>
      <dgm:spPr/>
    </dgm:pt>
    <dgm:pt modelId="{3320ED6F-BFEE-4D37-994B-1F55EF99E460}" type="pres">
      <dgm:prSet presAssocID="{F3A1AA5F-5699-48E8-8398-49F35803EC14}" presName="spV" presStyleCnt="0"/>
      <dgm:spPr/>
    </dgm:pt>
    <dgm:pt modelId="{21656B3C-24B6-4866-BC0F-C4F1DE3A7C1B}" type="pres">
      <dgm:prSet presAssocID="{85F3733C-6B07-4AC2-9F32-F177DECC6C50}" presName="linNode" presStyleCnt="0"/>
      <dgm:spPr/>
    </dgm:pt>
    <dgm:pt modelId="{6DDCA20E-EF40-4443-AE6C-4419507E0ADD}" type="pres">
      <dgm:prSet presAssocID="{85F3733C-6B07-4AC2-9F32-F177DECC6C50}" presName="parTx" presStyleLbl="revTx" presStyleIdx="4" presStyleCnt="11">
        <dgm:presLayoutVars>
          <dgm:chMax val="1"/>
          <dgm:bulletEnabled val="1"/>
        </dgm:presLayoutVars>
      </dgm:prSet>
      <dgm:spPr/>
    </dgm:pt>
    <dgm:pt modelId="{9FF193CF-5DA3-4295-8EFA-F0AF225985FE}" type="pres">
      <dgm:prSet presAssocID="{85F3733C-6B07-4AC2-9F32-F177DECC6C50}" presName="bracket" presStyleLbl="parChTrans1D1" presStyleIdx="4" presStyleCnt="11"/>
      <dgm:spPr/>
    </dgm:pt>
    <dgm:pt modelId="{38D4ECC3-CE07-45C0-BC9B-F82668225F6C}" type="pres">
      <dgm:prSet presAssocID="{85F3733C-6B07-4AC2-9F32-F177DECC6C50}" presName="spH" presStyleCnt="0"/>
      <dgm:spPr/>
    </dgm:pt>
    <dgm:pt modelId="{5EC37732-8521-4CD2-BB22-C88548DB70DC}" type="pres">
      <dgm:prSet presAssocID="{85F3733C-6B07-4AC2-9F32-F177DECC6C50}" presName="desTx" presStyleLbl="node1" presStyleIdx="3" presStyleCnt="8">
        <dgm:presLayoutVars>
          <dgm:bulletEnabled val="1"/>
        </dgm:presLayoutVars>
      </dgm:prSet>
      <dgm:spPr/>
    </dgm:pt>
    <dgm:pt modelId="{9807E001-CF0F-447B-BE02-A2753C03FA2E}" type="pres">
      <dgm:prSet presAssocID="{F958DABB-77B5-4815-A0AE-5D85864F4AE1}" presName="spV" presStyleCnt="0"/>
      <dgm:spPr/>
    </dgm:pt>
    <dgm:pt modelId="{1AFCFC5B-DED4-4844-90F7-D94C7AAC4B52}" type="pres">
      <dgm:prSet presAssocID="{3DB8C6A0-F166-4CE9-9E16-CF641F32D017}" presName="linNode" presStyleCnt="0"/>
      <dgm:spPr/>
    </dgm:pt>
    <dgm:pt modelId="{DBC2B4E3-D1A9-4812-9CF2-731CEE4CA5BD}" type="pres">
      <dgm:prSet presAssocID="{3DB8C6A0-F166-4CE9-9E16-CF641F32D017}" presName="parTx" presStyleLbl="revTx" presStyleIdx="5" presStyleCnt="11">
        <dgm:presLayoutVars>
          <dgm:chMax val="1"/>
          <dgm:bulletEnabled val="1"/>
        </dgm:presLayoutVars>
      </dgm:prSet>
      <dgm:spPr/>
    </dgm:pt>
    <dgm:pt modelId="{12019DD3-CEE8-4A20-9397-5F90C48F8D42}" type="pres">
      <dgm:prSet presAssocID="{3DB8C6A0-F166-4CE9-9E16-CF641F32D017}" presName="bracket" presStyleLbl="parChTrans1D1" presStyleIdx="5" presStyleCnt="11"/>
      <dgm:spPr/>
    </dgm:pt>
    <dgm:pt modelId="{F2BEE335-C24B-4394-B12D-45526C38EF76}" type="pres">
      <dgm:prSet presAssocID="{3DB8C6A0-F166-4CE9-9E16-CF641F32D017}" presName="spH" presStyleCnt="0"/>
      <dgm:spPr/>
    </dgm:pt>
    <dgm:pt modelId="{C52065CB-EC8A-4D2E-B5EA-DB019E90452C}" type="pres">
      <dgm:prSet presAssocID="{0EE50CEA-8906-4AB3-8D9C-2F8C7937304B}" presName="spV" presStyleCnt="0"/>
      <dgm:spPr/>
    </dgm:pt>
    <dgm:pt modelId="{08C46377-A0AA-44E1-9C42-9CC95D28CB65}" type="pres">
      <dgm:prSet presAssocID="{2CB634B9-D889-4761-806F-918C8AA5CF69}" presName="linNode" presStyleCnt="0"/>
      <dgm:spPr/>
    </dgm:pt>
    <dgm:pt modelId="{F75B4259-2E14-48EF-8986-FF4DA92CF962}" type="pres">
      <dgm:prSet presAssocID="{2CB634B9-D889-4761-806F-918C8AA5CF69}" presName="parTx" presStyleLbl="revTx" presStyleIdx="6" presStyleCnt="11">
        <dgm:presLayoutVars>
          <dgm:chMax val="1"/>
          <dgm:bulletEnabled val="1"/>
        </dgm:presLayoutVars>
      </dgm:prSet>
      <dgm:spPr/>
    </dgm:pt>
    <dgm:pt modelId="{F6B465F5-54D4-46E8-828A-167957ECFB8A}" type="pres">
      <dgm:prSet presAssocID="{2CB634B9-D889-4761-806F-918C8AA5CF69}" presName="bracket" presStyleLbl="parChTrans1D1" presStyleIdx="6" presStyleCnt="11"/>
      <dgm:spPr/>
    </dgm:pt>
    <dgm:pt modelId="{8A88F54E-363B-477C-BC1E-4AD148031881}" type="pres">
      <dgm:prSet presAssocID="{2CB634B9-D889-4761-806F-918C8AA5CF69}" presName="spH" presStyleCnt="0"/>
      <dgm:spPr/>
    </dgm:pt>
    <dgm:pt modelId="{AF9132FB-31AB-422F-BBA8-9E3CB0F9539B}" type="pres">
      <dgm:prSet presAssocID="{2CB634B9-D889-4761-806F-918C8AA5CF69}" presName="desTx" presStyleLbl="node1" presStyleIdx="4" presStyleCnt="8">
        <dgm:presLayoutVars>
          <dgm:bulletEnabled val="1"/>
        </dgm:presLayoutVars>
      </dgm:prSet>
      <dgm:spPr/>
    </dgm:pt>
    <dgm:pt modelId="{4B08478C-09BD-49A0-B20C-6365ED0846DA}" type="pres">
      <dgm:prSet presAssocID="{F70E264B-809A-4002-9C3F-651A62C8E6D7}"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7" presStyleCnt="11">
        <dgm:presLayoutVars>
          <dgm:chMax val="1"/>
          <dgm:bulletEnabled val="1"/>
        </dgm:presLayoutVars>
      </dgm:prSet>
      <dgm:spPr/>
    </dgm:pt>
    <dgm:pt modelId="{8B764439-FF55-4F8E-BC23-5BD442C9AE38}" type="pres">
      <dgm:prSet presAssocID="{E8C3C913-92AC-45C4-8A25-FD6FC7F4D807}" presName="bracket" presStyleLbl="parChTrans1D1" presStyleIdx="7" presStyleCnt="11"/>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5" presStyleCnt="8">
        <dgm:presLayoutVars>
          <dgm:bulletEnabled val="1"/>
        </dgm:presLayoutVars>
      </dgm:prSet>
      <dgm:spPr/>
    </dgm:pt>
    <dgm:pt modelId="{F1FB18CD-B9F3-4EC8-8B4D-3DC03863DFDE}" type="pres">
      <dgm:prSet presAssocID="{2E1CC24F-F902-463A-A342-6BDFFF5AA356}" presName="spV" presStyleCnt="0"/>
      <dgm:spPr/>
    </dgm:pt>
    <dgm:pt modelId="{DACF5B55-3708-448A-A0AA-184E14094C87}" type="pres">
      <dgm:prSet presAssocID="{12B60F51-13E6-4448-9E18-D2F3D04CD5C2}" presName="linNode" presStyleCnt="0"/>
      <dgm:spPr/>
    </dgm:pt>
    <dgm:pt modelId="{409B05E0-1247-4993-B50D-9B26C2DE4F95}" type="pres">
      <dgm:prSet presAssocID="{12B60F51-13E6-4448-9E18-D2F3D04CD5C2}" presName="parTx" presStyleLbl="revTx" presStyleIdx="8" presStyleCnt="11">
        <dgm:presLayoutVars>
          <dgm:chMax val="1"/>
          <dgm:bulletEnabled val="1"/>
        </dgm:presLayoutVars>
      </dgm:prSet>
      <dgm:spPr/>
    </dgm:pt>
    <dgm:pt modelId="{2E573CF3-DA17-450A-B9F5-9CB67B1EC731}" type="pres">
      <dgm:prSet presAssocID="{12B60F51-13E6-4448-9E18-D2F3D04CD5C2}" presName="bracket" presStyleLbl="parChTrans1D1" presStyleIdx="8" presStyleCnt="11"/>
      <dgm:spPr/>
    </dgm:pt>
    <dgm:pt modelId="{0248BFD1-7872-409B-B095-774EAB1790CE}" type="pres">
      <dgm:prSet presAssocID="{12B60F51-13E6-4448-9E18-D2F3D04CD5C2}" presName="spH" presStyleCnt="0"/>
      <dgm:spPr/>
    </dgm:pt>
    <dgm:pt modelId="{7941CF88-BCA9-4A44-8E44-8C46FC816C4E}" type="pres">
      <dgm:prSet presAssocID="{45EBFB1F-9347-4269-AC78-EE28E00D15E8}" presName="spV" presStyleCnt="0"/>
      <dgm:spPr/>
    </dgm:pt>
    <dgm:pt modelId="{C6B6E7E7-01B2-4984-8151-1CABB116BFF3}" type="pres">
      <dgm:prSet presAssocID="{40E08B34-954F-4A31-9FB7-91884BB870E4}" presName="linNode" presStyleCnt="0"/>
      <dgm:spPr/>
    </dgm:pt>
    <dgm:pt modelId="{CF64B07A-A7D9-41F4-B4C4-4ACDC8F2C0FE}" type="pres">
      <dgm:prSet presAssocID="{40E08B34-954F-4A31-9FB7-91884BB870E4}" presName="parTx" presStyleLbl="revTx" presStyleIdx="9" presStyleCnt="11">
        <dgm:presLayoutVars>
          <dgm:chMax val="1"/>
          <dgm:bulletEnabled val="1"/>
        </dgm:presLayoutVars>
      </dgm:prSet>
      <dgm:spPr/>
    </dgm:pt>
    <dgm:pt modelId="{0E0E5E46-AFB4-459C-9112-EBE1D51D9117}" type="pres">
      <dgm:prSet presAssocID="{40E08B34-954F-4A31-9FB7-91884BB870E4}" presName="bracket" presStyleLbl="parChTrans1D1" presStyleIdx="9" presStyleCnt="11"/>
      <dgm:spPr/>
    </dgm:pt>
    <dgm:pt modelId="{17408283-D5E8-4795-96C2-BF78E705999C}" type="pres">
      <dgm:prSet presAssocID="{40E08B34-954F-4A31-9FB7-91884BB870E4}" presName="spH" presStyleCnt="0"/>
      <dgm:spPr/>
    </dgm:pt>
    <dgm:pt modelId="{7FAD3AC2-9F90-4FF7-8C89-53E5578CDE3A}" type="pres">
      <dgm:prSet presAssocID="{40E08B34-954F-4A31-9FB7-91884BB870E4}" presName="desTx" presStyleLbl="node1" presStyleIdx="6" presStyleCnt="8">
        <dgm:presLayoutVars>
          <dgm:bulletEnabled val="1"/>
        </dgm:presLayoutVars>
      </dgm:prSet>
      <dgm:spPr/>
    </dgm:pt>
    <dgm:pt modelId="{13B92086-C3BF-40E9-9B21-BBC897C19F73}" type="pres">
      <dgm:prSet presAssocID="{E20B1F7E-1706-403E-A1D5-231466CADF97}" presName="spV" presStyleCnt="0"/>
      <dgm:spPr/>
    </dgm:pt>
    <dgm:pt modelId="{4FB1C4EB-D301-432F-B023-01BA2A1D4377}" type="pres">
      <dgm:prSet presAssocID="{7AAD6A0B-BF70-4369-9266-F383E411D885}" presName="linNode" presStyleCnt="0"/>
      <dgm:spPr/>
    </dgm:pt>
    <dgm:pt modelId="{4313B9EB-F567-4A7A-AA3E-72B3FDCC8876}" type="pres">
      <dgm:prSet presAssocID="{7AAD6A0B-BF70-4369-9266-F383E411D885}" presName="parTx" presStyleLbl="revTx" presStyleIdx="10" presStyleCnt="11">
        <dgm:presLayoutVars>
          <dgm:chMax val="1"/>
          <dgm:bulletEnabled val="1"/>
        </dgm:presLayoutVars>
      </dgm:prSet>
      <dgm:spPr/>
    </dgm:pt>
    <dgm:pt modelId="{2EAB0603-1675-4C94-8189-68F8DE5ED2AA}" type="pres">
      <dgm:prSet presAssocID="{7AAD6A0B-BF70-4369-9266-F383E411D885}" presName="bracket" presStyleLbl="parChTrans1D1" presStyleIdx="10" presStyleCnt="11"/>
      <dgm:spPr/>
    </dgm:pt>
    <dgm:pt modelId="{9E315ACF-30C5-4191-B3DC-C43B5C834620}" type="pres">
      <dgm:prSet presAssocID="{7AAD6A0B-BF70-4369-9266-F383E411D885}" presName="spH" presStyleCnt="0"/>
      <dgm:spPr/>
    </dgm:pt>
    <dgm:pt modelId="{5F0F26F2-4521-402A-BE82-76C7D9514C8B}" type="pres">
      <dgm:prSet presAssocID="{7AAD6A0B-BF70-4369-9266-F383E411D885}" presName="desTx" presStyleLbl="node1" presStyleIdx="7" presStyleCnt="8">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771C9814-5F25-4A25-BF0C-509D8144D472}" srcId="{E065C188-EB6C-4F8A-8DB7-2A5BF83174C0}" destId="{40E08B34-954F-4A31-9FB7-91884BB870E4}" srcOrd="9" destOrd="0" parTransId="{C71106B3-A611-48A1-A6D2-074902C785CC}" sibTransId="{E20B1F7E-1706-403E-A1D5-231466CADF97}"/>
    <dgm:cxn modelId="{EAFC6F15-26EE-4329-82D2-003CE4FAEE51}" srcId="{E065C188-EB6C-4F8A-8DB7-2A5BF83174C0}" destId="{3DB8C6A0-F166-4CE9-9E16-CF641F32D017}" srcOrd="5" destOrd="0" parTransId="{C6974CF7-DDDD-48D1-9703-63ADDB3E96B8}" sibTransId="{0EE50CEA-8906-4AB3-8D9C-2F8C7937304B}"/>
    <dgm:cxn modelId="{AE234D19-88C0-4F05-A48E-8285A45C686B}" srcId="{62F40474-A597-4EFD-A796-B3906FCB0FB8}" destId="{EF602638-FB99-472A-8564-9723156E74BA}" srcOrd="0" destOrd="0" parTransId="{7654040D-0717-4650-A3B2-F401F57466DC}" sibTransId="{3B76E0F2-14AA-4454-A6AF-228F65EA06E4}"/>
    <dgm:cxn modelId="{BA89DA27-7718-4633-9F13-373F744F4D3A}" srcId="{85F3733C-6B07-4AC2-9F32-F177DECC6C50}" destId="{844F18FB-C91F-4165-949F-8473E0FDF76B}" srcOrd="0" destOrd="0" parTransId="{6568408A-3B73-4AC6-A433-9D321462B834}" sibTransId="{99F9773C-3FBC-4372-AE23-7A98BF84017B}"/>
    <dgm:cxn modelId="{39520032-9A2C-451A-928D-22A1256E7536}" type="presOf" srcId="{34C487F5-C948-49B2-A767-0841A8B4BC51}" destId="{AF9132FB-31AB-422F-BBA8-9E3CB0F9539B}" srcOrd="0" destOrd="0" presId="urn:diagrams.loki3.com/BracketList"/>
    <dgm:cxn modelId="{1C290D38-7AF6-4487-B1DD-238289F76492}" srcId="{E065C188-EB6C-4F8A-8DB7-2A5BF83174C0}" destId="{12B60F51-13E6-4448-9E18-D2F3D04CD5C2}" srcOrd="8" destOrd="0" parTransId="{1A0DC71E-AE3B-4467-B3D4-6C7E04EF2BAB}" sibTransId="{45EBFB1F-9347-4269-AC78-EE28E00D15E8}"/>
    <dgm:cxn modelId="{A20F763F-9423-4653-8532-7E6106DF903C}" srcId="{E8C3C913-92AC-45C4-8A25-FD6FC7F4D807}" destId="{97F74CFC-3B42-4828-9676-9EA48E792736}" srcOrd="0" destOrd="0" parTransId="{7C7CC13A-A03D-4F58-BD3A-B7E4C505A7E9}" sibTransId="{BBDE7A47-0A7B-4E4F-AE85-B32BE24A60C7}"/>
    <dgm:cxn modelId="{5B760F45-F90D-47DA-A14E-34F9249B0F41}" type="presOf" srcId="{12B60F51-13E6-4448-9E18-D2F3D04CD5C2}" destId="{409B05E0-1247-4993-B50D-9B26C2DE4F95}" srcOrd="0" destOrd="0" presId="urn:diagrams.loki3.com/BracketList"/>
    <dgm:cxn modelId="{B5022965-7AD5-4B61-B821-1CA4D5EAF0CA}" srcId="{40E08B34-954F-4A31-9FB7-91884BB870E4}" destId="{6EC4B1DC-6256-44CF-BF5C-7D163745379D}" srcOrd="0" destOrd="0" parTransId="{818A434E-3ADA-449E-B5BA-566CD5C91191}" sibTransId="{FDE9DEC4-2961-4978-B970-722B0C3D2AE8}"/>
    <dgm:cxn modelId="{C9DA1648-ECC8-4742-ACC6-D4B7C6470967}" type="presOf" srcId="{3DB8C6A0-F166-4CE9-9E16-CF641F32D017}" destId="{DBC2B4E3-D1A9-4812-9CF2-731CEE4CA5BD}" srcOrd="0" destOrd="0" presId="urn:diagrams.loki3.com/BracketList"/>
    <dgm:cxn modelId="{6B292F48-426F-43FB-87F4-22532A7A9772}" type="presOf" srcId="{A0619482-57AB-4B78-8A4D-950B973B4CD8}" destId="{9143A9F0-261C-427B-98F2-77380F743F7C}" srcOrd="0" destOrd="0" presId="urn:diagrams.loki3.com/BracketList"/>
    <dgm:cxn modelId="{09D1626A-D966-4731-B375-8A1CB0383957}" type="presOf" srcId="{2CB634B9-D889-4761-806F-918C8AA5CF69}" destId="{F75B4259-2E14-48EF-8986-FF4DA92CF962}" srcOrd="0" destOrd="0" presId="urn:diagrams.loki3.com/BracketList"/>
    <dgm:cxn modelId="{1F070A6B-4CB4-4765-A8EC-3AE961EC4B0C}" type="presOf" srcId="{FD1725A9-FFB0-44CD-976B-27048AD0378B}" destId="{87122FBB-B5F0-45A6-8E91-D99B369CB2DF}" srcOrd="0" destOrd="0" presId="urn:diagrams.loki3.com/BracketList"/>
    <dgm:cxn modelId="{FF0AC44C-D7FF-4399-9BC4-2D61635FC424}" srcId="{7AAD6A0B-BF70-4369-9266-F383E411D885}" destId="{83196B98-4441-46BB-893F-F3BF41AF0287}" srcOrd="0" destOrd="0" parTransId="{243F0374-8BF9-4A61-A9BD-BF442934BAF4}" sibTransId="{97F1134C-9B41-443E-A7EA-D5A22DA2C58B}"/>
    <dgm:cxn modelId="{807D0552-1866-47EC-A069-BA22F347FFD1}" type="presOf" srcId="{7AAD6A0B-BF70-4369-9266-F383E411D885}" destId="{4313B9EB-F567-4A7A-AA3E-72B3FDCC8876}" srcOrd="0" destOrd="0" presId="urn:diagrams.loki3.com/BracketList"/>
    <dgm:cxn modelId="{CBB2D776-F564-4179-A9D7-1022FCC55DF3}" srcId="{E065C188-EB6C-4F8A-8DB7-2A5BF83174C0}" destId="{FD1725A9-FFB0-44CD-976B-27048AD0378B}" srcOrd="3" destOrd="0" parTransId="{02904C43-7C1A-4151-ADA1-D874829C3B57}" sibTransId="{F3A1AA5F-5699-48E8-8398-49F35803EC14}"/>
    <dgm:cxn modelId="{38115A78-E9EC-457C-9F54-E803AEBA2D38}" srcId="{E065C188-EB6C-4F8A-8DB7-2A5BF83174C0}" destId="{E8C3C913-92AC-45C4-8A25-FD6FC7F4D807}" srcOrd="7"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91755395-1996-4952-BED8-8819EC063104}" srcId="{E065C188-EB6C-4F8A-8DB7-2A5BF83174C0}" destId="{7AAD6A0B-BF70-4369-9266-F383E411D885}" srcOrd="10" destOrd="0" parTransId="{FCA29166-E757-4DF0-BD41-FA16E57E13B4}" sibTransId="{1A8DE36C-7B69-4692-A527-1D16940B28F6}"/>
    <dgm:cxn modelId="{C866F1AB-8845-45F8-A3A7-D0699D09A381}" type="presOf" srcId="{E065C188-EB6C-4F8A-8DB7-2A5BF83174C0}" destId="{8DA37B4A-6124-4DD6-8E67-B1B38C54CC2B}" srcOrd="0" destOrd="0" presId="urn:diagrams.loki3.com/BracketList"/>
    <dgm:cxn modelId="{164280B0-A216-4EB6-A74E-EFD7816A670F}" srcId="{E065C188-EB6C-4F8A-8DB7-2A5BF83174C0}" destId="{85F3733C-6B07-4AC2-9F32-F177DECC6C50}" srcOrd="4" destOrd="0" parTransId="{D0CCEA3E-A07C-4F06-B40B-094D73757678}" sibTransId="{F958DABB-77B5-4815-A0AE-5D85864F4AE1}"/>
    <dgm:cxn modelId="{E63828BA-BC72-4220-9DF9-82C4F0F38021}" type="presOf" srcId="{40E08B34-954F-4A31-9FB7-91884BB870E4}" destId="{CF64B07A-A7D9-41F4-B4C4-4ACDC8F2C0FE}" srcOrd="0" destOrd="0"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7DC86BC7-05D5-476A-B084-1ED9F8C335E1}" srcId="{E065C188-EB6C-4F8A-8DB7-2A5BF83174C0}" destId="{2CB634B9-D889-4761-806F-918C8AA5CF69}" srcOrd="6" destOrd="0" parTransId="{2BA3DB0F-0D7B-4F6F-B9A0-828CE1F0EE8F}" sibTransId="{F70E264B-809A-4002-9C3F-651A62C8E6D7}"/>
    <dgm:cxn modelId="{6A8FF5CD-7628-418E-9C69-B441ECD759D2}" type="presOf" srcId="{044F2B5D-2748-4B78-B642-070D87B35F76}" destId="{8A3F6E97-4CA9-43B7-B543-DEAC86361EA6}" srcOrd="0" destOrd="0" presId="urn:diagrams.loki3.com/BracketList"/>
    <dgm:cxn modelId="{9B2EDCCF-A5AE-4219-8DEA-44C34BCF6C44}" type="presOf" srcId="{844F18FB-C91F-4165-949F-8473E0FDF76B}" destId="{5EC37732-8521-4CD2-BB22-C88548DB70DC}"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B4B8D8D7-A63E-4E61-B586-9CFE19DFB3B6}" type="presOf" srcId="{6EC4B1DC-6256-44CF-BF5C-7D163745379D}" destId="{7FAD3AC2-9F90-4FF7-8C89-53E5578CDE3A}"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F3B64BF6-EF24-497E-A69E-B5D3B4BC3CC7}" type="presOf" srcId="{85F3733C-6B07-4AC2-9F32-F177DECC6C50}" destId="{6DDCA20E-EF40-4443-AE6C-4419507E0ADD}" srcOrd="0" destOrd="0" presId="urn:diagrams.loki3.com/BracketList"/>
    <dgm:cxn modelId="{85E913F8-3AE9-4554-AE9B-C66D2EF54FDC}" srcId="{2CB634B9-D889-4761-806F-918C8AA5CF69}" destId="{34C487F5-C948-49B2-A767-0841A8B4BC51}" srcOrd="0" destOrd="0" parTransId="{DEFF0B5D-27BD-4A80-85EB-A3EECDD2130D}" sibTransId="{19EE7B6B-0B31-49F6-9033-DB0FB575EFF9}"/>
    <dgm:cxn modelId="{39445FFA-CEBD-4A56-811B-0E14B64F8FA2}" type="presOf" srcId="{83196B98-4441-46BB-893F-F3BF41AF0287}" destId="{5F0F26F2-4521-402A-BE82-76C7D9514C8B}" srcOrd="0" destOrd="0" presId="urn:diagrams.loki3.com/BracketList"/>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B5D3A8AE-8A91-44A7-8E8D-98CE9C2EB4AF}" type="presParOf" srcId="{8DA37B4A-6124-4DD6-8E67-B1B38C54CC2B}" destId="{E1BF1535-384F-4B31-9292-EA35C486278B}" srcOrd="6" destOrd="0" presId="urn:diagrams.loki3.com/BracketList"/>
    <dgm:cxn modelId="{5AFAECEA-C8D8-4872-900F-E47F63164875}" type="presParOf" srcId="{E1BF1535-384F-4B31-9292-EA35C486278B}" destId="{87122FBB-B5F0-45A6-8E91-D99B369CB2DF}" srcOrd="0" destOrd="0" presId="urn:diagrams.loki3.com/BracketList"/>
    <dgm:cxn modelId="{D573D0A6-6A42-4D9E-842F-8E7043561182}" type="presParOf" srcId="{E1BF1535-384F-4B31-9292-EA35C486278B}" destId="{F33BC3AF-291E-45EA-8980-CA6AB2AD82BC}" srcOrd="1" destOrd="0" presId="urn:diagrams.loki3.com/BracketList"/>
    <dgm:cxn modelId="{CDAF52C6-7AC9-41D9-B31E-4DEF20DEFD60}" type="presParOf" srcId="{E1BF1535-384F-4B31-9292-EA35C486278B}" destId="{3D439D4C-8EB9-4352-9D32-FEB8C795E167}" srcOrd="2" destOrd="0" presId="urn:diagrams.loki3.com/BracketList"/>
    <dgm:cxn modelId="{B6347E10-D188-4943-8A32-61BCE58DE3AE}" type="presParOf" srcId="{8DA37B4A-6124-4DD6-8E67-B1B38C54CC2B}" destId="{3320ED6F-BFEE-4D37-994B-1F55EF99E460}" srcOrd="7" destOrd="0" presId="urn:diagrams.loki3.com/BracketList"/>
    <dgm:cxn modelId="{C328CAEB-8FB8-4F01-A6B2-5E02151B43E2}" type="presParOf" srcId="{8DA37B4A-6124-4DD6-8E67-B1B38C54CC2B}" destId="{21656B3C-24B6-4866-BC0F-C4F1DE3A7C1B}" srcOrd="8" destOrd="0" presId="urn:diagrams.loki3.com/BracketList"/>
    <dgm:cxn modelId="{0BE46F71-3352-4658-A38C-9313B2261EED}" type="presParOf" srcId="{21656B3C-24B6-4866-BC0F-C4F1DE3A7C1B}" destId="{6DDCA20E-EF40-4443-AE6C-4419507E0ADD}" srcOrd="0" destOrd="0" presId="urn:diagrams.loki3.com/BracketList"/>
    <dgm:cxn modelId="{135D726F-0BBC-42C7-AD51-20699C1CF190}" type="presParOf" srcId="{21656B3C-24B6-4866-BC0F-C4F1DE3A7C1B}" destId="{9FF193CF-5DA3-4295-8EFA-F0AF225985FE}" srcOrd="1" destOrd="0" presId="urn:diagrams.loki3.com/BracketList"/>
    <dgm:cxn modelId="{FB9E9EEF-D8CB-4230-A549-7472EB426318}" type="presParOf" srcId="{21656B3C-24B6-4866-BC0F-C4F1DE3A7C1B}" destId="{38D4ECC3-CE07-45C0-BC9B-F82668225F6C}" srcOrd="2" destOrd="0" presId="urn:diagrams.loki3.com/BracketList"/>
    <dgm:cxn modelId="{5DEEBDF2-EA71-42E6-8D89-77A933D60D71}" type="presParOf" srcId="{21656B3C-24B6-4866-BC0F-C4F1DE3A7C1B}" destId="{5EC37732-8521-4CD2-BB22-C88548DB70DC}" srcOrd="3" destOrd="0" presId="urn:diagrams.loki3.com/BracketList"/>
    <dgm:cxn modelId="{BC1C10E6-0808-487C-9D71-19480DECF423}" type="presParOf" srcId="{8DA37B4A-6124-4DD6-8E67-B1B38C54CC2B}" destId="{9807E001-CF0F-447B-BE02-A2753C03FA2E}" srcOrd="9" destOrd="0" presId="urn:diagrams.loki3.com/BracketList"/>
    <dgm:cxn modelId="{D2792493-9760-483B-8287-136B4322EDFF}" type="presParOf" srcId="{8DA37B4A-6124-4DD6-8E67-B1B38C54CC2B}" destId="{1AFCFC5B-DED4-4844-90F7-D94C7AAC4B52}" srcOrd="10" destOrd="0" presId="urn:diagrams.loki3.com/BracketList"/>
    <dgm:cxn modelId="{4B5CD2F3-2C3D-4FC5-8E78-89BB6D37C439}" type="presParOf" srcId="{1AFCFC5B-DED4-4844-90F7-D94C7AAC4B52}" destId="{DBC2B4E3-D1A9-4812-9CF2-731CEE4CA5BD}" srcOrd="0" destOrd="0" presId="urn:diagrams.loki3.com/BracketList"/>
    <dgm:cxn modelId="{8A92314F-C756-43D5-A440-A1D3DB609ADA}" type="presParOf" srcId="{1AFCFC5B-DED4-4844-90F7-D94C7AAC4B52}" destId="{12019DD3-CEE8-4A20-9397-5F90C48F8D42}" srcOrd="1" destOrd="0" presId="urn:diagrams.loki3.com/BracketList"/>
    <dgm:cxn modelId="{44B214E0-CD23-40B5-8741-1BB1EB0F2D96}" type="presParOf" srcId="{1AFCFC5B-DED4-4844-90F7-D94C7AAC4B52}" destId="{F2BEE335-C24B-4394-B12D-45526C38EF76}" srcOrd="2" destOrd="0" presId="urn:diagrams.loki3.com/BracketList"/>
    <dgm:cxn modelId="{0A86857E-ED6B-430D-82EB-11C1D9A3EE1A}" type="presParOf" srcId="{8DA37B4A-6124-4DD6-8E67-B1B38C54CC2B}" destId="{C52065CB-EC8A-4D2E-B5EA-DB019E90452C}" srcOrd="11" destOrd="0" presId="urn:diagrams.loki3.com/BracketList"/>
    <dgm:cxn modelId="{627D133B-264E-4FCC-9C8F-C58ADAB2CF6D}" type="presParOf" srcId="{8DA37B4A-6124-4DD6-8E67-B1B38C54CC2B}" destId="{08C46377-A0AA-44E1-9C42-9CC95D28CB65}" srcOrd="12" destOrd="0" presId="urn:diagrams.loki3.com/BracketList"/>
    <dgm:cxn modelId="{5255E63B-5029-46EA-A3BB-AEFD2AE03073}" type="presParOf" srcId="{08C46377-A0AA-44E1-9C42-9CC95D28CB65}" destId="{F75B4259-2E14-48EF-8986-FF4DA92CF962}" srcOrd="0" destOrd="0" presId="urn:diagrams.loki3.com/BracketList"/>
    <dgm:cxn modelId="{61B74596-936E-4A8F-88D2-B83FB1A44640}" type="presParOf" srcId="{08C46377-A0AA-44E1-9C42-9CC95D28CB65}" destId="{F6B465F5-54D4-46E8-828A-167957ECFB8A}" srcOrd="1" destOrd="0" presId="urn:diagrams.loki3.com/BracketList"/>
    <dgm:cxn modelId="{A01D53D5-9670-4705-881B-402780E2065E}" type="presParOf" srcId="{08C46377-A0AA-44E1-9C42-9CC95D28CB65}" destId="{8A88F54E-363B-477C-BC1E-4AD148031881}" srcOrd="2" destOrd="0" presId="urn:diagrams.loki3.com/BracketList"/>
    <dgm:cxn modelId="{D19EA4D2-00E1-4133-A23F-1EA071CDC1F6}" type="presParOf" srcId="{08C46377-A0AA-44E1-9C42-9CC95D28CB65}" destId="{AF9132FB-31AB-422F-BBA8-9E3CB0F9539B}" srcOrd="3" destOrd="0" presId="urn:diagrams.loki3.com/BracketList"/>
    <dgm:cxn modelId="{78038423-E517-4EE8-9B11-C0B37C3FC104}" type="presParOf" srcId="{8DA37B4A-6124-4DD6-8E67-B1B38C54CC2B}" destId="{4B08478C-09BD-49A0-B20C-6365ED0846DA}" srcOrd="13" destOrd="0" presId="urn:diagrams.loki3.com/BracketList"/>
    <dgm:cxn modelId="{A1DC39EC-FF80-4373-97B3-0512F0EA0CB3}" type="presParOf" srcId="{8DA37B4A-6124-4DD6-8E67-B1B38C54CC2B}" destId="{50036A20-9C83-4251-84B9-488F3A74BD20}" srcOrd="14"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 modelId="{F8712204-14A9-43A3-80BB-0D680D5D53AB}" type="presParOf" srcId="{8DA37B4A-6124-4DD6-8E67-B1B38C54CC2B}" destId="{F1FB18CD-B9F3-4EC8-8B4D-3DC03863DFDE}" srcOrd="15" destOrd="0" presId="urn:diagrams.loki3.com/BracketList"/>
    <dgm:cxn modelId="{BB9B84E3-1675-49FA-AFC9-11B39D6B5AA2}" type="presParOf" srcId="{8DA37B4A-6124-4DD6-8E67-B1B38C54CC2B}" destId="{DACF5B55-3708-448A-A0AA-184E14094C87}" srcOrd="16" destOrd="0" presId="urn:diagrams.loki3.com/BracketList"/>
    <dgm:cxn modelId="{B7106085-123D-4412-9829-28CB6807650F}" type="presParOf" srcId="{DACF5B55-3708-448A-A0AA-184E14094C87}" destId="{409B05E0-1247-4993-B50D-9B26C2DE4F95}" srcOrd="0" destOrd="0" presId="urn:diagrams.loki3.com/BracketList"/>
    <dgm:cxn modelId="{8ED34720-6132-45F4-999A-FF4454EDA0E1}" type="presParOf" srcId="{DACF5B55-3708-448A-A0AA-184E14094C87}" destId="{2E573CF3-DA17-450A-B9F5-9CB67B1EC731}" srcOrd="1" destOrd="0" presId="urn:diagrams.loki3.com/BracketList"/>
    <dgm:cxn modelId="{BA964DAA-BB25-44D6-9E4D-610287AD1661}" type="presParOf" srcId="{DACF5B55-3708-448A-A0AA-184E14094C87}" destId="{0248BFD1-7872-409B-B095-774EAB1790CE}" srcOrd="2" destOrd="0" presId="urn:diagrams.loki3.com/BracketList"/>
    <dgm:cxn modelId="{B49C13C0-6715-497E-BD1B-999A473944E6}" type="presParOf" srcId="{8DA37B4A-6124-4DD6-8E67-B1B38C54CC2B}" destId="{7941CF88-BCA9-4A44-8E44-8C46FC816C4E}" srcOrd="17" destOrd="0" presId="urn:diagrams.loki3.com/BracketList"/>
    <dgm:cxn modelId="{6D60BE79-7144-4CD7-83BE-C2F82C680E9A}" type="presParOf" srcId="{8DA37B4A-6124-4DD6-8E67-B1B38C54CC2B}" destId="{C6B6E7E7-01B2-4984-8151-1CABB116BFF3}" srcOrd="18" destOrd="0" presId="urn:diagrams.loki3.com/BracketList"/>
    <dgm:cxn modelId="{24912B64-3409-4061-A39C-AA9D9E47F4FC}" type="presParOf" srcId="{C6B6E7E7-01B2-4984-8151-1CABB116BFF3}" destId="{CF64B07A-A7D9-41F4-B4C4-4ACDC8F2C0FE}" srcOrd="0" destOrd="0" presId="urn:diagrams.loki3.com/BracketList"/>
    <dgm:cxn modelId="{6EA46A9F-C602-4AF9-BEC8-0334B56A6C49}" type="presParOf" srcId="{C6B6E7E7-01B2-4984-8151-1CABB116BFF3}" destId="{0E0E5E46-AFB4-459C-9112-EBE1D51D9117}" srcOrd="1" destOrd="0" presId="urn:diagrams.loki3.com/BracketList"/>
    <dgm:cxn modelId="{8A19639F-C7A5-46E7-A1C9-EDEB85826366}" type="presParOf" srcId="{C6B6E7E7-01B2-4984-8151-1CABB116BFF3}" destId="{17408283-D5E8-4795-96C2-BF78E705999C}" srcOrd="2" destOrd="0" presId="urn:diagrams.loki3.com/BracketList"/>
    <dgm:cxn modelId="{C2E4E5B2-58EF-4C73-9B7B-B924722C7AF9}" type="presParOf" srcId="{C6B6E7E7-01B2-4984-8151-1CABB116BFF3}" destId="{7FAD3AC2-9F90-4FF7-8C89-53E5578CDE3A}" srcOrd="3" destOrd="0" presId="urn:diagrams.loki3.com/BracketList"/>
    <dgm:cxn modelId="{9B042D97-021E-40E0-8C03-B506928D8F22}" type="presParOf" srcId="{8DA37B4A-6124-4DD6-8E67-B1B38C54CC2B}" destId="{13B92086-C3BF-40E9-9B21-BBC897C19F73}" srcOrd="19" destOrd="0" presId="urn:diagrams.loki3.com/BracketList"/>
    <dgm:cxn modelId="{8F78F6FA-4D18-4AF7-89F3-BD6BB4FBC2C8}" type="presParOf" srcId="{8DA37B4A-6124-4DD6-8E67-B1B38C54CC2B}" destId="{4FB1C4EB-D301-432F-B023-01BA2A1D4377}" srcOrd="20" destOrd="0" presId="urn:diagrams.loki3.com/BracketList"/>
    <dgm:cxn modelId="{3378D11A-F7C1-4B79-A1F8-A52EC8BBCE6D}" type="presParOf" srcId="{4FB1C4EB-D301-432F-B023-01BA2A1D4377}" destId="{4313B9EB-F567-4A7A-AA3E-72B3FDCC8876}" srcOrd="0" destOrd="0" presId="urn:diagrams.loki3.com/BracketList"/>
    <dgm:cxn modelId="{2DECA03D-8A3E-4FAC-9AB5-89AF7B05295A}" type="presParOf" srcId="{4FB1C4EB-D301-432F-B023-01BA2A1D4377}" destId="{2EAB0603-1675-4C94-8189-68F8DE5ED2AA}" srcOrd="1" destOrd="0" presId="urn:diagrams.loki3.com/BracketList"/>
    <dgm:cxn modelId="{7C327E2C-A492-4BD4-B856-C49761610E05}" type="presParOf" srcId="{4FB1C4EB-D301-432F-B023-01BA2A1D4377}" destId="{9E315ACF-30C5-4191-B3DC-C43B5C834620}" srcOrd="2" destOrd="0" presId="urn:diagrams.loki3.com/BracketList"/>
    <dgm:cxn modelId="{F6324AAC-78EA-44B0-B926-3F8F1EABEE6A}" type="presParOf" srcId="{4FB1C4EB-D301-432F-B023-01BA2A1D4377}" destId="{5F0F26F2-4521-402A-BE82-76C7D9514C8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dgm:spPr/>
      <dgm:t>
        <a:bodyPr/>
        <a:lstStyle/>
        <a:p>
          <a:r>
            <a:rPr lang="en-US" dirty="0"/>
            <a:t>Modules 1-3</a:t>
          </a:r>
          <a:br>
            <a:rPr lang="en-US" dirty="0"/>
          </a:br>
          <a:r>
            <a:rPr lang="en-US" dirty="0"/>
            <a:t>9:00 – 10:00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dgm:spPr/>
      <dgm:t>
        <a:bodyPr/>
        <a:lstStyle/>
        <a:p>
          <a:r>
            <a:rPr lang="en-US" dirty="0"/>
            <a:t>Solution Overview</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787625D0-BC14-47EC-80DF-157179549094}">
      <dgm:prSet phldrT="[Text]"/>
      <dgm:spPr/>
      <dgm:t>
        <a:bodyPr/>
        <a:lstStyle/>
        <a:p>
          <a:r>
            <a:rPr lang="en-US" dirty="0"/>
            <a:t>Setup</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dgm:spPr/>
      <dgm:t>
        <a:bodyPr/>
        <a:lstStyle/>
        <a:p>
          <a:r>
            <a:rPr lang="en-US" dirty="0"/>
            <a:t>Module 6</a:t>
          </a:r>
        </a:p>
        <a:p>
          <a:r>
            <a:rPr lang="en-US" dirty="0"/>
            <a:t>10:00 – 11:00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7</a:t>
          </a:r>
        </a:p>
        <a:p>
          <a:r>
            <a:rPr lang="en-US" dirty="0"/>
            <a:t>11:00 – 12:30 PM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8C3C913-92AC-45C4-8A25-FD6FC7F4D807}">
      <dgm:prSet phldrT="[Text]"/>
      <dgm:spPr/>
      <dgm:t>
        <a:bodyPr/>
        <a:lstStyle/>
        <a:p>
          <a:r>
            <a:rPr lang="en-US" dirty="0"/>
            <a:t>Closing</a:t>
          </a:r>
          <a:br>
            <a:rPr lang="en-US" dirty="0"/>
          </a:br>
          <a:r>
            <a:rPr lang="en-US" dirty="0"/>
            <a:t>12:30pm – 1:00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BF6394A6-B228-44D1-A6C8-894E24E3C517}">
      <dgm:prSet phldrT="[Text]"/>
      <dgm:spPr/>
      <dgm:t>
        <a:bodyPr/>
        <a:lstStyle/>
        <a:p>
          <a:r>
            <a:rPr lang="en-US" dirty="0"/>
            <a:t>Module 6: Lakehouse</a:t>
          </a:r>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97F74CFC-3B42-4828-9676-9EA48E792736}">
      <dgm:prSet phldrT="[Text]"/>
      <dgm:spPr/>
      <dgm:t>
        <a:bodyPr/>
        <a:lstStyle/>
        <a:p>
          <a:r>
            <a:rPr lang="en-US" dirty="0"/>
            <a:t>Q&amp;A, Feedback, and next steps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4DBF2ACA-BBE7-4EB9-AA0B-AA3D2C15F18A}">
      <dgm:prSet phldrT="[Text]"/>
      <dgm:spPr/>
      <dgm:t>
        <a:bodyPr/>
        <a:lstStyle/>
        <a:p>
          <a:r>
            <a:rPr lang="en-US" dirty="0"/>
            <a:t>Medallion Architecture, notebooks, and data wrangler</a:t>
          </a:r>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4">
        <dgm:presLayoutVars>
          <dgm:chMax val="1"/>
          <dgm:bulletEnabled val="1"/>
        </dgm:presLayoutVars>
      </dgm:prSet>
      <dgm:spPr/>
    </dgm:pt>
    <dgm:pt modelId="{5F92FD12-F3C2-42E1-914F-DC70E8252135}" type="pres">
      <dgm:prSet presAssocID="{044F2B5D-2748-4B78-B642-070D87B35F76}" presName="bracket" presStyleLbl="parChTrans1D1" presStyleIdx="0" presStyleCnt="4"/>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4">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4">
        <dgm:presLayoutVars>
          <dgm:chMax val="1"/>
          <dgm:bulletEnabled val="1"/>
        </dgm:presLayoutVars>
      </dgm:prSet>
      <dgm:spPr/>
    </dgm:pt>
    <dgm:pt modelId="{AC771E73-C6F8-453F-B0DC-C4C5E05E544C}" type="pres">
      <dgm:prSet presAssocID="{A0619482-57AB-4B78-8A4D-950B973B4CD8}" presName="bracket" presStyleLbl="parChTrans1D1" presStyleIdx="1" presStyleCnt="4"/>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4">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4">
        <dgm:presLayoutVars>
          <dgm:chMax val="1"/>
          <dgm:bulletEnabled val="1"/>
        </dgm:presLayoutVars>
      </dgm:prSet>
      <dgm:spPr/>
    </dgm:pt>
    <dgm:pt modelId="{ED0663BD-4031-4A4B-A88C-F7B9529D288B}" type="pres">
      <dgm:prSet presAssocID="{62F40474-A597-4EFD-A796-B3906FCB0FB8}" presName="bracket" presStyleLbl="parChTrans1D1" presStyleIdx="2" presStyleCnt="4"/>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4">
        <dgm:presLayoutVars>
          <dgm:bulletEnabled val="1"/>
        </dgm:presLayoutVars>
      </dgm:prSet>
      <dgm:spPr/>
    </dgm:pt>
    <dgm:pt modelId="{9DD9CC27-2218-416E-8499-2AA2DAF69CB6}" type="pres">
      <dgm:prSet presAssocID="{106F3503-DBA0-472D-98EF-B9282F576E09}"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3" presStyleCnt="4">
        <dgm:presLayoutVars>
          <dgm:chMax val="1"/>
          <dgm:bulletEnabled val="1"/>
        </dgm:presLayoutVars>
      </dgm:prSet>
      <dgm:spPr/>
    </dgm:pt>
    <dgm:pt modelId="{8B764439-FF55-4F8E-BC23-5BD442C9AE38}" type="pres">
      <dgm:prSet presAssocID="{E8C3C913-92AC-45C4-8A25-FD6FC7F4D807}" presName="bracket" presStyleLbl="parChTrans1D1" presStyleIdx="3" presStyleCnt="4"/>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3" presStyleCnt="4">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A587290C-5F07-496C-AF7B-994CCB6AB235}" type="presOf" srcId="{4DBF2ACA-BBE7-4EB9-AA0B-AA3D2C15F18A}" destId="{AD6B2488-38B0-4AC4-A7E4-047F3754CC23}" srcOrd="0" destOrd="1" presId="urn:diagrams.loki3.com/BracketList"/>
    <dgm:cxn modelId="{4F1DF713-E9D3-43B1-B6F5-4AE8A7CBB567}" srcId="{A0619482-57AB-4B78-8A4D-950B973B4CD8}" destId="{4DBF2ACA-BBE7-4EB9-AA0B-AA3D2C15F18A}" srcOrd="1"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A20F763F-9423-4653-8532-7E6106DF903C}" srcId="{E8C3C913-92AC-45C4-8A25-FD6FC7F4D807}" destId="{97F74CFC-3B42-4828-9676-9EA48E792736}" srcOrd="0" destOrd="0" parTransId="{7C7CC13A-A03D-4F58-BD3A-B7E4C505A7E9}" sibTransId="{BBDE7A47-0A7B-4E4F-AE85-B32BE24A60C7}"/>
    <dgm:cxn modelId="{6B292F48-426F-43FB-87F4-22532A7A9772}" type="presOf" srcId="{A0619482-57AB-4B78-8A4D-950B973B4CD8}" destId="{9143A9F0-261C-427B-98F2-77380F743F7C}" srcOrd="0" destOrd="0" presId="urn:diagrams.loki3.com/BracketList"/>
    <dgm:cxn modelId="{D660C448-B041-4317-B1D0-2AB38BBF94AF}" type="presOf" srcId="{618E915C-01EB-4335-B9CC-1FAE0628EE49}" destId="{E2624998-87FE-4D74-B241-DB613AB8D839}" srcOrd="0" destOrd="1" presId="urn:diagrams.loki3.com/BracketList"/>
    <dgm:cxn modelId="{38115A78-E9EC-457C-9F54-E803AEBA2D38}" srcId="{E065C188-EB6C-4F8A-8DB7-2A5BF83174C0}" destId="{E8C3C913-92AC-45C4-8A25-FD6FC7F4D807}" srcOrd="3"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C866F1AB-8845-45F8-A3A7-D0699D09A381}" type="presOf" srcId="{E065C188-EB6C-4F8A-8DB7-2A5BF83174C0}" destId="{8DA37B4A-6124-4DD6-8E67-B1B38C54CC2B}" srcOrd="0" destOrd="0" presId="urn:diagrams.loki3.com/BracketList"/>
    <dgm:cxn modelId="{7B541EBC-1027-4639-9E6A-B5757A30A913}" type="presOf" srcId="{787625D0-BC14-47EC-80DF-157179549094}" destId="{0CFEAC8F-0B5F-4624-A547-492E2E38836F}" srcOrd="0" destOrd="1"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6A8FF5CD-7628-418E-9C69-B441ECD759D2}" type="presOf" srcId="{044F2B5D-2748-4B78-B642-070D87B35F76}" destId="{8A3F6E97-4CA9-43B7-B543-DEAC86361EA6}"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A1DC39EC-FF80-4373-97B3-0512F0EA0CB3}" type="presParOf" srcId="{8DA37B4A-6124-4DD6-8E67-B1B38C54CC2B}" destId="{50036A20-9C83-4251-84B9-488F3A74BD20}" srcOrd="6"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custT="1"/>
      <dgm:spPr/>
      <dgm:t>
        <a:bodyPr/>
        <a:lstStyle/>
        <a:p>
          <a:r>
            <a:rPr lang="en-US" sz="2600" dirty="0"/>
            <a:t>Day 1</a:t>
          </a:r>
          <a:br>
            <a:rPr lang="en-US" sz="2600" dirty="0"/>
          </a:br>
          <a:r>
            <a:rPr lang="en-US" sz="2400" dirty="0"/>
            <a:t>Modules 1-3</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787625D0-BC14-47EC-80DF-157179549094}">
      <dgm:prSet phldrT="[Text]"/>
      <dgm:spPr/>
      <dgm:t>
        <a:bodyPr/>
        <a:lstStyle/>
        <a:p>
          <a:r>
            <a:rPr lang="en-US" dirty="0"/>
            <a:t>Setup, KQL, Reports</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custT="1"/>
      <dgm:spPr/>
      <dgm:t>
        <a:bodyPr/>
        <a:lstStyle/>
        <a:p>
          <a:r>
            <a:rPr lang="en-US" sz="2600" dirty="0"/>
            <a:t>Day 2</a:t>
          </a:r>
          <a:br>
            <a:rPr lang="en-US" sz="2600" dirty="0"/>
          </a:br>
          <a:r>
            <a:rPr lang="en-US" sz="2400" dirty="0"/>
            <a:t>Module 6</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custT="1"/>
      <dgm:spPr/>
      <dgm:t>
        <a:bodyPr/>
        <a:lstStyle/>
        <a:p>
          <a:r>
            <a:rPr lang="en-US" sz="2600" dirty="0"/>
            <a:t>Day 3</a:t>
          </a:r>
          <a:br>
            <a:rPr lang="en-US" sz="2600" dirty="0"/>
          </a:br>
          <a:r>
            <a:rPr lang="en-US" sz="2400" dirty="0"/>
            <a:t>Module 7</a:t>
          </a:r>
          <a:endParaRPr lang="en-US" sz="2600" dirty="0"/>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4DBF2ACA-BBE7-4EB9-AA0B-AA3D2C15F18A}">
      <dgm:prSet phldrT="[Text]"/>
      <dgm:spPr/>
      <dgm:t>
        <a:bodyPr/>
        <a:lstStyle/>
        <a:p>
          <a:r>
            <a:rPr lang="en-US"/>
            <a:t>Lakehouse</a:t>
          </a:r>
          <a:endParaRPr lang="en-US" dirty="0"/>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1ACA6E92-BE15-4B93-8E18-90DAE86135F6}">
      <dgm:prSet phldrT="[Text]"/>
      <dgm:spPr/>
      <dgm:t>
        <a:bodyPr/>
        <a:lstStyle/>
        <a:p>
          <a:r>
            <a:rPr lang="en-US" dirty="0"/>
            <a:t>Solution Overview</a:t>
          </a:r>
        </a:p>
      </dgm:t>
    </dgm:pt>
    <dgm:pt modelId="{8DED530E-D14A-40AA-8F36-9684AB9D2D09}" type="parTrans" cxnId="{20DC5805-9C8B-43C9-9E1B-C76BB96FAACC}">
      <dgm:prSet/>
      <dgm:spPr/>
      <dgm:t>
        <a:bodyPr/>
        <a:lstStyle/>
        <a:p>
          <a:endParaRPr lang="en-US"/>
        </a:p>
      </dgm:t>
    </dgm:pt>
    <dgm:pt modelId="{BA639256-2963-4026-82C7-4D4872E4326F}" type="sibTrans" cxnId="{20DC5805-9C8B-43C9-9E1B-C76BB96FAACC}">
      <dgm:prSet/>
      <dgm:spPr/>
      <dgm:t>
        <a:bodyPr/>
        <a:lstStyle/>
        <a:p>
          <a:endParaRPr lang="en-US"/>
        </a:p>
      </dgm:t>
    </dgm:pt>
    <dgm:pt modelId="{38E89A4B-056A-4563-922E-1BCE693A2010}">
      <dgm:prSet phldrT="[Text]"/>
      <dgm:spPr/>
      <dgm:t>
        <a:bodyPr/>
        <a:lstStyle/>
        <a:p>
          <a:r>
            <a:rPr lang="en-US" dirty="0"/>
            <a:t>Medallion Architecture, notebooks, and data wrangler</a:t>
          </a:r>
        </a:p>
      </dgm:t>
    </dgm:pt>
    <dgm:pt modelId="{13A0A5D1-DBF9-4089-9300-841F198C9123}" type="parTrans" cxnId="{0B9AC8B6-0A92-427D-857C-3F65F4BE362B}">
      <dgm:prSet/>
      <dgm:spPr/>
      <dgm:t>
        <a:bodyPr/>
        <a:lstStyle/>
        <a:p>
          <a:endParaRPr lang="en-US"/>
        </a:p>
      </dgm:t>
    </dgm:pt>
    <dgm:pt modelId="{68C7B61F-A55E-4C78-BAF5-E1E5DDC25CDB}" type="sibTrans" cxnId="{0B9AC8B6-0A92-427D-857C-3F65F4BE362B}">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3">
        <dgm:presLayoutVars>
          <dgm:chMax val="1"/>
          <dgm:bulletEnabled val="1"/>
        </dgm:presLayoutVars>
      </dgm:prSet>
      <dgm:spPr/>
    </dgm:pt>
    <dgm:pt modelId="{5F92FD12-F3C2-42E1-914F-DC70E8252135}" type="pres">
      <dgm:prSet presAssocID="{044F2B5D-2748-4B78-B642-070D87B35F76}" presName="bracket" presStyleLbl="parChTrans1D1" presStyleIdx="0" presStyleCnt="3"/>
      <dgm:spPr/>
    </dgm:pt>
    <dgm:pt modelId="{2C95A47F-5969-4438-A5C8-BC30EE02A6AA}" type="pres">
      <dgm:prSet presAssocID="{044F2B5D-2748-4B78-B642-070D87B35F76}" presName="spH" presStyleCnt="0"/>
      <dgm:spPr/>
    </dgm:pt>
    <dgm:pt modelId="{86CE0C7F-4CBE-4CE8-98E5-12B274BC10ED}" type="pres">
      <dgm:prSet presAssocID="{044F2B5D-2748-4B78-B642-070D87B35F76}" presName="desTx" presStyleLbl="node1" presStyleIdx="0" presStyleCnt="3">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3">
        <dgm:presLayoutVars>
          <dgm:chMax val="1"/>
          <dgm:bulletEnabled val="1"/>
        </dgm:presLayoutVars>
      </dgm:prSet>
      <dgm:spPr/>
    </dgm:pt>
    <dgm:pt modelId="{AC771E73-C6F8-453F-B0DC-C4C5E05E544C}" type="pres">
      <dgm:prSet presAssocID="{A0619482-57AB-4B78-8A4D-950B973B4CD8}" presName="bracket" presStyleLbl="parChTrans1D1" presStyleIdx="1" presStyleCnt="3"/>
      <dgm:spPr/>
    </dgm:pt>
    <dgm:pt modelId="{01C8B7BA-7AD0-4263-AF8E-15642D800A7C}" type="pres">
      <dgm:prSet presAssocID="{A0619482-57AB-4B78-8A4D-950B973B4CD8}" presName="spH" presStyleCnt="0"/>
      <dgm:spPr/>
    </dgm:pt>
    <dgm:pt modelId="{DEFF9FC5-446C-4278-9462-15C0D2EA1B06}" type="pres">
      <dgm:prSet presAssocID="{A0619482-57AB-4B78-8A4D-950B973B4CD8}" presName="desTx" presStyleLbl="node1" presStyleIdx="1" presStyleCnt="3">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3">
        <dgm:presLayoutVars>
          <dgm:chMax val="1"/>
          <dgm:bulletEnabled val="1"/>
        </dgm:presLayoutVars>
      </dgm:prSet>
      <dgm:spPr/>
    </dgm:pt>
    <dgm:pt modelId="{ED0663BD-4031-4A4B-A88C-F7B9529D288B}" type="pres">
      <dgm:prSet presAssocID="{62F40474-A597-4EFD-A796-B3906FCB0FB8}" presName="bracket" presStyleLbl="parChTrans1D1" presStyleIdx="2" presStyleCnt="3"/>
      <dgm:spPr/>
    </dgm:pt>
    <dgm:pt modelId="{04F3C73D-98E7-40F0-9832-E838CAD132ED}" type="pres">
      <dgm:prSet presAssocID="{62F40474-A597-4EFD-A796-B3906FCB0FB8}" presName="spH" presStyleCnt="0"/>
      <dgm:spPr/>
    </dgm:pt>
    <dgm:pt modelId="{581DA226-3F69-4A0B-BB49-9F9A4BAA7C6F}" type="pres">
      <dgm:prSet presAssocID="{62F40474-A597-4EFD-A796-B3906FCB0FB8}" presName="desTx" presStyleLbl="node1" presStyleIdx="2" presStyleCnt="3">
        <dgm:presLayoutVars>
          <dgm:bulletEnabled val="1"/>
        </dgm:presLayoutVars>
      </dgm:prSet>
      <dgm:spPr/>
    </dgm:pt>
  </dgm:ptLst>
  <dgm:cxnLst>
    <dgm:cxn modelId="{20DC5805-9C8B-43C9-9E1B-C76BB96FAACC}" srcId="{044F2B5D-2748-4B78-B642-070D87B35F76}" destId="{1ACA6E92-BE15-4B93-8E18-90DAE86135F6}" srcOrd="0" destOrd="0" parTransId="{8DED530E-D14A-40AA-8F36-9684AB9D2D09}" sibTransId="{BA639256-2963-4026-82C7-4D4872E4326F}"/>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4F1DF713-E9D3-43B1-B6F5-4AE8A7CBB567}" srcId="{A0619482-57AB-4B78-8A4D-950B973B4CD8}" destId="{4DBF2ACA-BBE7-4EB9-AA0B-AA3D2C15F18A}" srcOrd="0"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38E17E2F-036D-471E-8B50-A20A5B29D7C8}" type="presOf" srcId="{787625D0-BC14-47EC-80DF-157179549094}" destId="{86CE0C7F-4CBE-4CE8-98E5-12B274BC10ED}" srcOrd="0" destOrd="1" presId="urn:diagrams.loki3.com/BracketList"/>
    <dgm:cxn modelId="{12DEFA3B-81EE-4C5B-B8E1-D34F0AD5EAE6}" type="presOf" srcId="{618E915C-01EB-4335-B9CC-1FAE0628EE49}" destId="{581DA226-3F69-4A0B-BB49-9F9A4BAA7C6F}" srcOrd="0" destOrd="1" presId="urn:diagrams.loki3.com/BracketList"/>
    <dgm:cxn modelId="{CEF5423C-102A-44B1-AE36-71968419E856}" type="presOf" srcId="{4DBF2ACA-BBE7-4EB9-AA0B-AA3D2C15F18A}" destId="{DEFF9FC5-446C-4278-9462-15C0D2EA1B06}" srcOrd="0" destOrd="0" presId="urn:diagrams.loki3.com/BracketList"/>
    <dgm:cxn modelId="{6B292F48-426F-43FB-87F4-22532A7A9772}" type="presOf" srcId="{A0619482-57AB-4B78-8A4D-950B973B4CD8}" destId="{9143A9F0-261C-427B-98F2-77380F743F7C}" srcOrd="0" destOrd="0" presId="urn:diagrams.loki3.com/BracketList"/>
    <dgm:cxn modelId="{B4D33683-1421-4318-ABEC-4736E9650499}" srcId="{E065C188-EB6C-4F8A-8DB7-2A5BF83174C0}" destId="{044F2B5D-2748-4B78-B642-070D87B35F76}" srcOrd="0" destOrd="0" parTransId="{1F49E2C2-7D81-40E8-97D0-201051FD592A}" sibTransId="{0B1740C8-F849-4634-8AB6-B2E90498547A}"/>
    <dgm:cxn modelId="{C866F1AB-8845-45F8-A3A7-D0699D09A381}" type="presOf" srcId="{E065C188-EB6C-4F8A-8DB7-2A5BF83174C0}" destId="{8DA37B4A-6124-4DD6-8E67-B1B38C54CC2B}" srcOrd="0" destOrd="0" presId="urn:diagrams.loki3.com/BracketList"/>
    <dgm:cxn modelId="{0B9AC8B6-0A92-427D-857C-3F65F4BE362B}" srcId="{A0619482-57AB-4B78-8A4D-950B973B4CD8}" destId="{38E89A4B-056A-4563-922E-1BCE693A2010}" srcOrd="1" destOrd="0" parTransId="{13A0A5D1-DBF9-4089-9300-841F198C9123}" sibTransId="{68C7B61F-A55E-4C78-BAF5-E1E5DDC25CDB}"/>
    <dgm:cxn modelId="{1A2518BE-6709-49A6-B89C-CEDF6B4A9F09}" type="presOf" srcId="{38E89A4B-056A-4563-922E-1BCE693A2010}" destId="{DEFF9FC5-446C-4278-9462-15C0D2EA1B06}" srcOrd="0" destOrd="1" presId="urn:diagrams.loki3.com/BracketList"/>
    <dgm:cxn modelId="{6A8FF5CD-7628-418E-9C69-B441ECD759D2}" type="presOf" srcId="{044F2B5D-2748-4B78-B642-070D87B35F76}" destId="{8A3F6E97-4CA9-43B7-B543-DEAC86361EA6}" srcOrd="0" destOrd="0" presId="urn:diagrams.loki3.com/BracketList"/>
    <dgm:cxn modelId="{9FE465DA-4204-476F-8463-352657AF5ED7}" type="presOf" srcId="{EF602638-FB99-472A-8564-9723156E74BA}" destId="{581DA226-3F69-4A0B-BB49-9F9A4BAA7C6F}" srcOrd="0" destOrd="0" presId="urn:diagrams.loki3.com/BracketList"/>
    <dgm:cxn modelId="{F36644DD-5462-43C0-99E2-8654BC256EEC}" type="presOf" srcId="{1ACA6E92-BE15-4B93-8E18-90DAE86135F6}" destId="{86CE0C7F-4CBE-4CE8-98E5-12B274BC10ED}"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3639C744-5A39-48CE-B3C5-3E1B8533CC5A}" type="presParOf" srcId="{6B83F1B6-5ABB-464A-970D-B020DF5AC719}" destId="{86CE0C7F-4CBE-4CE8-98E5-12B274BC10ED}"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0D1067F7-30FD-4DB9-8077-0E2D385CB3D2}" type="presParOf" srcId="{1DCF76B6-D08F-4F0E-B7A7-4110D8023D17}" destId="{DEFF9FC5-446C-4278-9462-15C0D2EA1B06}"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FAC88B38-57D4-4E09-8178-B9181200BC20}" type="presParOf" srcId="{698E2E9E-403B-4A27-AC6A-85ED572A6A56}" destId="{581DA226-3F69-4A0B-BB49-9F9A4BAA7C6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722883F-DA7D-45C2-B9AE-A877E8794CF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78F12ED-836A-4345-8AE1-9EA8BA75857D}">
      <dgm:prSet/>
      <dgm:spPr/>
      <dgm:t>
        <a:bodyPr/>
        <a:lstStyle/>
        <a:p>
          <a:r>
            <a:rPr lang="en-US" err="1"/>
            <a:t>Eventstream</a:t>
          </a:r>
          <a:endParaRPr lang="en-US"/>
        </a:p>
      </dgm:t>
    </dgm:pt>
    <dgm:pt modelId="{EB5B141A-1141-4B75-956D-8DED945EA473}" type="parTrans" cxnId="{C843CD04-B516-4817-BF1E-BCE98F452840}">
      <dgm:prSet/>
      <dgm:spPr/>
      <dgm:t>
        <a:bodyPr/>
        <a:lstStyle/>
        <a:p>
          <a:endParaRPr lang="en-US"/>
        </a:p>
      </dgm:t>
    </dgm:pt>
    <dgm:pt modelId="{AB54CE9F-3C30-41B2-9645-8A3A3A9DBBFC}" type="sibTrans" cxnId="{C843CD04-B516-4817-BF1E-BCE98F452840}">
      <dgm:prSet/>
      <dgm:spPr/>
      <dgm:t>
        <a:bodyPr/>
        <a:lstStyle/>
        <a:p>
          <a:endParaRPr lang="en-US"/>
        </a:p>
      </dgm:t>
    </dgm:pt>
    <dgm:pt modelId="{1078FADB-7847-45AC-9F7E-CAF9752A6820}">
      <dgm:prSet/>
      <dgm:spPr/>
      <dgm:t>
        <a:bodyPr/>
        <a:lstStyle/>
        <a:p>
          <a:r>
            <a:rPr lang="en-US"/>
            <a:t>KQL Queryset  </a:t>
          </a:r>
        </a:p>
      </dgm:t>
    </dgm:pt>
    <dgm:pt modelId="{7A2D6EF7-4014-4A43-849C-FCC834E27436}" type="parTrans" cxnId="{5DF4D997-5731-46F4-AC95-CE9863DD380F}">
      <dgm:prSet/>
      <dgm:spPr/>
      <dgm:t>
        <a:bodyPr/>
        <a:lstStyle/>
        <a:p>
          <a:endParaRPr lang="en-US"/>
        </a:p>
      </dgm:t>
    </dgm:pt>
    <dgm:pt modelId="{B29BEC6F-D633-437E-BFB4-5AF96AD79D2B}" type="sibTrans" cxnId="{5DF4D997-5731-46F4-AC95-CE9863DD380F}">
      <dgm:prSet/>
      <dgm:spPr/>
      <dgm:t>
        <a:bodyPr/>
        <a:lstStyle/>
        <a:p>
          <a:endParaRPr lang="en-US"/>
        </a:p>
      </dgm:t>
    </dgm:pt>
    <dgm:pt modelId="{A9C504E0-3FE4-40A4-996E-A15955A305DB}">
      <dgm:prSet/>
      <dgm:spPr/>
      <dgm:t>
        <a:bodyPr/>
        <a:lstStyle/>
        <a:p>
          <a:r>
            <a:rPr lang="en-US" err="1"/>
            <a:t>Eventhouse</a:t>
          </a:r>
          <a:r>
            <a:rPr lang="en-US"/>
            <a:t> (preview)</a:t>
          </a:r>
        </a:p>
      </dgm:t>
    </dgm:pt>
    <dgm:pt modelId="{09D108D2-FBE6-4168-BCA6-987189841EA5}" type="parTrans" cxnId="{7046749A-0402-4B37-8214-0FA383075D75}">
      <dgm:prSet/>
      <dgm:spPr/>
      <dgm:t>
        <a:bodyPr/>
        <a:lstStyle/>
        <a:p>
          <a:endParaRPr lang="en-US"/>
        </a:p>
      </dgm:t>
    </dgm:pt>
    <dgm:pt modelId="{42BCF3E8-5CDF-4D95-A3DA-9D017B3375AE}" type="sibTrans" cxnId="{7046749A-0402-4B37-8214-0FA383075D75}">
      <dgm:prSet/>
      <dgm:spPr/>
      <dgm:t>
        <a:bodyPr/>
        <a:lstStyle/>
        <a:p>
          <a:endParaRPr lang="en-US"/>
        </a:p>
      </dgm:t>
    </dgm:pt>
    <dgm:pt modelId="{7CEFA192-8EE4-4730-BEFC-DA0B25EFA4F7}">
      <dgm:prSet/>
      <dgm:spPr/>
      <dgm:t>
        <a:bodyPr/>
        <a:lstStyle/>
        <a:p>
          <a:r>
            <a:rPr lang="en-US"/>
            <a:t>Real-Time Dashboards in KQL (preview projected for Q1)</a:t>
          </a:r>
        </a:p>
      </dgm:t>
    </dgm:pt>
    <dgm:pt modelId="{7DB71CA4-4B71-46E7-96AC-7936F460451A}" type="parTrans" cxnId="{875CB9CF-5085-4CBA-B1BE-C2C90A3362F5}">
      <dgm:prSet/>
      <dgm:spPr/>
      <dgm:t>
        <a:bodyPr/>
        <a:lstStyle/>
        <a:p>
          <a:endParaRPr lang="en-US"/>
        </a:p>
      </dgm:t>
    </dgm:pt>
    <dgm:pt modelId="{517D1957-AD8B-4CC4-A3F0-D15933F1DF03}" type="sibTrans" cxnId="{875CB9CF-5085-4CBA-B1BE-C2C90A3362F5}">
      <dgm:prSet/>
      <dgm:spPr/>
      <dgm:t>
        <a:bodyPr/>
        <a:lstStyle/>
        <a:p>
          <a:endParaRPr lang="en-US"/>
        </a:p>
      </dgm:t>
    </dgm:pt>
    <dgm:pt modelId="{82FAAAF6-330A-4E7C-9498-F5110C689923}">
      <dgm:prSet/>
      <dgm:spPr/>
      <dgm:t>
        <a:bodyPr/>
        <a:lstStyle/>
        <a:p>
          <a:r>
            <a:rPr lang="en-US"/>
            <a:t>KQL Database </a:t>
          </a:r>
        </a:p>
      </dgm:t>
    </dgm:pt>
    <dgm:pt modelId="{651FC518-CAC5-49CD-A85F-EFF8007C37ED}" type="parTrans" cxnId="{0F0A9CF4-A6B4-4DB7-90DC-004A1AECFBF0}">
      <dgm:prSet/>
      <dgm:spPr/>
      <dgm:t>
        <a:bodyPr/>
        <a:lstStyle/>
        <a:p>
          <a:endParaRPr lang="en-US"/>
        </a:p>
      </dgm:t>
    </dgm:pt>
    <dgm:pt modelId="{30FE10DC-B619-490D-B232-BFB2D332D717}" type="sibTrans" cxnId="{0F0A9CF4-A6B4-4DB7-90DC-004A1AECFBF0}">
      <dgm:prSet/>
      <dgm:spPr/>
      <dgm:t>
        <a:bodyPr/>
        <a:lstStyle/>
        <a:p>
          <a:endParaRPr lang="en-US"/>
        </a:p>
      </dgm:t>
    </dgm:pt>
    <dgm:pt modelId="{43FF7AEC-2E30-4425-B8D0-896125725B81}">
      <dgm:prSet/>
      <dgm:spPr/>
      <dgm:t>
        <a:bodyPr/>
        <a:lstStyle/>
        <a:p>
          <a:r>
            <a:rPr lang="en-US"/>
            <a:t>Power BI</a:t>
          </a:r>
        </a:p>
      </dgm:t>
    </dgm:pt>
    <dgm:pt modelId="{E6103504-A679-436D-8FE1-9D9DD4F20CD4}" type="parTrans" cxnId="{8C8B5C55-D40A-43E5-BC17-53E79F8F22CF}">
      <dgm:prSet/>
      <dgm:spPr/>
      <dgm:t>
        <a:bodyPr/>
        <a:lstStyle/>
        <a:p>
          <a:endParaRPr lang="en-US"/>
        </a:p>
      </dgm:t>
    </dgm:pt>
    <dgm:pt modelId="{C06DAE5E-E44D-4362-AC32-07FCE31E5C00}" type="sibTrans" cxnId="{8C8B5C55-D40A-43E5-BC17-53E79F8F22CF}">
      <dgm:prSet/>
      <dgm:spPr/>
      <dgm:t>
        <a:bodyPr/>
        <a:lstStyle/>
        <a:p>
          <a:endParaRPr lang="en-US"/>
        </a:p>
      </dgm:t>
    </dgm:pt>
    <dgm:pt modelId="{C97AC055-558A-46C4-8602-00075B06C1BE}">
      <dgm:prSet/>
      <dgm:spPr/>
      <dgm:t>
        <a:bodyPr/>
        <a:lstStyle/>
        <a:p>
          <a:r>
            <a:rPr lang="en-US"/>
            <a:t>Data Activator</a:t>
          </a:r>
        </a:p>
      </dgm:t>
    </dgm:pt>
    <dgm:pt modelId="{12EB5033-55BC-427E-B481-DC761C29EAC8}" type="parTrans" cxnId="{A169712D-C21A-4F66-A32C-CA60DA14B5FF}">
      <dgm:prSet/>
      <dgm:spPr/>
      <dgm:t>
        <a:bodyPr/>
        <a:lstStyle/>
        <a:p>
          <a:endParaRPr lang="en-US"/>
        </a:p>
      </dgm:t>
    </dgm:pt>
    <dgm:pt modelId="{7E81CFC3-5463-49D2-8D99-3E2B5CB6008C}" type="sibTrans" cxnId="{A169712D-C21A-4F66-A32C-CA60DA14B5FF}">
      <dgm:prSet/>
      <dgm:spPr/>
      <dgm:t>
        <a:bodyPr/>
        <a:lstStyle/>
        <a:p>
          <a:endParaRPr lang="en-US"/>
        </a:p>
      </dgm:t>
    </dgm:pt>
    <dgm:pt modelId="{FD6AAA76-2FF3-4C3B-8099-4A614AF2AFB8}" type="pres">
      <dgm:prSet presAssocID="{C722883F-DA7D-45C2-B9AE-A877E8794CF0}" presName="vert0" presStyleCnt="0">
        <dgm:presLayoutVars>
          <dgm:dir/>
          <dgm:animOne val="branch"/>
          <dgm:animLvl val="lvl"/>
        </dgm:presLayoutVars>
      </dgm:prSet>
      <dgm:spPr/>
    </dgm:pt>
    <dgm:pt modelId="{39248C60-DA9E-413A-A51B-D34A21907C6E}" type="pres">
      <dgm:prSet presAssocID="{778F12ED-836A-4345-8AE1-9EA8BA75857D}" presName="thickLine" presStyleLbl="alignNode1" presStyleIdx="0" presStyleCnt="7"/>
      <dgm:spPr/>
    </dgm:pt>
    <dgm:pt modelId="{A261574E-EE2C-4C1B-89FD-868390EEC5E2}" type="pres">
      <dgm:prSet presAssocID="{778F12ED-836A-4345-8AE1-9EA8BA75857D}" presName="horz1" presStyleCnt="0"/>
      <dgm:spPr/>
    </dgm:pt>
    <dgm:pt modelId="{5BA034CC-BD0F-4AEA-B98E-A1DC2BD4FD30}" type="pres">
      <dgm:prSet presAssocID="{778F12ED-836A-4345-8AE1-9EA8BA75857D}" presName="tx1" presStyleLbl="revTx" presStyleIdx="0" presStyleCnt="7"/>
      <dgm:spPr/>
    </dgm:pt>
    <dgm:pt modelId="{D8893C8D-7ACC-4837-AB9C-E82B2DF3E4D9}" type="pres">
      <dgm:prSet presAssocID="{778F12ED-836A-4345-8AE1-9EA8BA75857D}" presName="vert1" presStyleCnt="0"/>
      <dgm:spPr/>
    </dgm:pt>
    <dgm:pt modelId="{020A51E5-5C79-4DB2-A323-268DF5AA6E39}" type="pres">
      <dgm:prSet presAssocID="{82FAAAF6-330A-4E7C-9498-F5110C689923}" presName="thickLine" presStyleLbl="alignNode1" presStyleIdx="1" presStyleCnt="7"/>
      <dgm:spPr/>
    </dgm:pt>
    <dgm:pt modelId="{92E73F6F-0A8D-4306-955A-95B79AA2D0DC}" type="pres">
      <dgm:prSet presAssocID="{82FAAAF6-330A-4E7C-9498-F5110C689923}" presName="horz1" presStyleCnt="0"/>
      <dgm:spPr/>
    </dgm:pt>
    <dgm:pt modelId="{F8D5B31B-7DC0-4CD2-AB19-2BDB88F858AF}" type="pres">
      <dgm:prSet presAssocID="{82FAAAF6-330A-4E7C-9498-F5110C689923}" presName="tx1" presStyleLbl="revTx" presStyleIdx="1" presStyleCnt="7"/>
      <dgm:spPr/>
    </dgm:pt>
    <dgm:pt modelId="{B0B068F6-BC7F-45F0-B265-67F22ADFFFB5}" type="pres">
      <dgm:prSet presAssocID="{82FAAAF6-330A-4E7C-9498-F5110C689923}" presName="vert1" presStyleCnt="0"/>
      <dgm:spPr/>
    </dgm:pt>
    <dgm:pt modelId="{80480719-82B9-432A-94C1-E76B2D945C9F}" type="pres">
      <dgm:prSet presAssocID="{1078FADB-7847-45AC-9F7E-CAF9752A6820}" presName="thickLine" presStyleLbl="alignNode1" presStyleIdx="2" presStyleCnt="7"/>
      <dgm:spPr/>
    </dgm:pt>
    <dgm:pt modelId="{F9E84032-5CB9-4E51-B9E4-03AB3A8DED04}" type="pres">
      <dgm:prSet presAssocID="{1078FADB-7847-45AC-9F7E-CAF9752A6820}" presName="horz1" presStyleCnt="0"/>
      <dgm:spPr/>
    </dgm:pt>
    <dgm:pt modelId="{A2375B70-452A-48C4-8B72-CB8D00CCEE1F}" type="pres">
      <dgm:prSet presAssocID="{1078FADB-7847-45AC-9F7E-CAF9752A6820}" presName="tx1" presStyleLbl="revTx" presStyleIdx="2" presStyleCnt="7"/>
      <dgm:spPr/>
    </dgm:pt>
    <dgm:pt modelId="{EAF43165-A88A-4598-9C6C-FD5710A8A71B}" type="pres">
      <dgm:prSet presAssocID="{1078FADB-7847-45AC-9F7E-CAF9752A6820}" presName="vert1" presStyleCnt="0"/>
      <dgm:spPr/>
    </dgm:pt>
    <dgm:pt modelId="{CA5BCCC9-990C-4DCE-8620-AE576D8123B7}" type="pres">
      <dgm:prSet presAssocID="{A9C504E0-3FE4-40A4-996E-A15955A305DB}" presName="thickLine" presStyleLbl="alignNode1" presStyleIdx="3" presStyleCnt="7"/>
      <dgm:spPr/>
    </dgm:pt>
    <dgm:pt modelId="{12DE945A-277C-4BE7-8890-7A29A5540EDF}" type="pres">
      <dgm:prSet presAssocID="{A9C504E0-3FE4-40A4-996E-A15955A305DB}" presName="horz1" presStyleCnt="0"/>
      <dgm:spPr/>
    </dgm:pt>
    <dgm:pt modelId="{E5CAA254-21B4-4FBE-812D-1B123543FE20}" type="pres">
      <dgm:prSet presAssocID="{A9C504E0-3FE4-40A4-996E-A15955A305DB}" presName="tx1" presStyleLbl="revTx" presStyleIdx="3" presStyleCnt="7"/>
      <dgm:spPr/>
    </dgm:pt>
    <dgm:pt modelId="{6847834B-7162-4121-BE27-981E7BE12EA1}" type="pres">
      <dgm:prSet presAssocID="{A9C504E0-3FE4-40A4-996E-A15955A305DB}" presName="vert1" presStyleCnt="0"/>
      <dgm:spPr/>
    </dgm:pt>
    <dgm:pt modelId="{52E33CCF-F31D-4E5A-B576-470E93F041D5}" type="pres">
      <dgm:prSet presAssocID="{7CEFA192-8EE4-4730-BEFC-DA0B25EFA4F7}" presName="thickLine" presStyleLbl="alignNode1" presStyleIdx="4" presStyleCnt="7"/>
      <dgm:spPr/>
    </dgm:pt>
    <dgm:pt modelId="{F8E07587-85CC-4EB4-9C51-1B8C02B88757}" type="pres">
      <dgm:prSet presAssocID="{7CEFA192-8EE4-4730-BEFC-DA0B25EFA4F7}" presName="horz1" presStyleCnt="0"/>
      <dgm:spPr/>
    </dgm:pt>
    <dgm:pt modelId="{D0AA1B70-E5D6-44C7-92A4-A2A77566CCFD}" type="pres">
      <dgm:prSet presAssocID="{7CEFA192-8EE4-4730-BEFC-DA0B25EFA4F7}" presName="tx1" presStyleLbl="revTx" presStyleIdx="4" presStyleCnt="7"/>
      <dgm:spPr/>
    </dgm:pt>
    <dgm:pt modelId="{6B3E6C47-7F33-446B-8AE0-3E13E69D5DA3}" type="pres">
      <dgm:prSet presAssocID="{7CEFA192-8EE4-4730-BEFC-DA0B25EFA4F7}" presName="vert1" presStyleCnt="0"/>
      <dgm:spPr/>
    </dgm:pt>
    <dgm:pt modelId="{C795BBDF-9A1C-49FD-AE01-B4F1553405AE}" type="pres">
      <dgm:prSet presAssocID="{43FF7AEC-2E30-4425-B8D0-896125725B81}" presName="thickLine" presStyleLbl="alignNode1" presStyleIdx="5" presStyleCnt="7"/>
      <dgm:spPr/>
    </dgm:pt>
    <dgm:pt modelId="{D8BCEBC4-CD9D-4BC5-B00B-204B18A66D4A}" type="pres">
      <dgm:prSet presAssocID="{43FF7AEC-2E30-4425-B8D0-896125725B81}" presName="horz1" presStyleCnt="0"/>
      <dgm:spPr/>
    </dgm:pt>
    <dgm:pt modelId="{6FA6FE9D-BBB7-4652-AD92-EF022F2CD822}" type="pres">
      <dgm:prSet presAssocID="{43FF7AEC-2E30-4425-B8D0-896125725B81}" presName="tx1" presStyleLbl="revTx" presStyleIdx="5" presStyleCnt="7"/>
      <dgm:spPr/>
    </dgm:pt>
    <dgm:pt modelId="{DF95C77E-50C1-48BE-8903-6854F987527C}" type="pres">
      <dgm:prSet presAssocID="{43FF7AEC-2E30-4425-B8D0-896125725B81}" presName="vert1" presStyleCnt="0"/>
      <dgm:spPr/>
    </dgm:pt>
    <dgm:pt modelId="{DA7BF01C-2998-4B0D-BB94-81C59DC5D787}" type="pres">
      <dgm:prSet presAssocID="{C97AC055-558A-46C4-8602-00075B06C1BE}" presName="thickLine" presStyleLbl="alignNode1" presStyleIdx="6" presStyleCnt="7"/>
      <dgm:spPr/>
    </dgm:pt>
    <dgm:pt modelId="{4570B040-A941-4316-8CF3-589CA3CF6B52}" type="pres">
      <dgm:prSet presAssocID="{C97AC055-558A-46C4-8602-00075B06C1BE}" presName="horz1" presStyleCnt="0"/>
      <dgm:spPr/>
    </dgm:pt>
    <dgm:pt modelId="{CDDA6C87-D12A-4126-A396-95183800259C}" type="pres">
      <dgm:prSet presAssocID="{C97AC055-558A-46C4-8602-00075B06C1BE}" presName="tx1" presStyleLbl="revTx" presStyleIdx="6" presStyleCnt="7"/>
      <dgm:spPr/>
    </dgm:pt>
    <dgm:pt modelId="{3D0EB9DD-C8CD-4707-B23E-B28F220D5D63}" type="pres">
      <dgm:prSet presAssocID="{C97AC055-558A-46C4-8602-00075B06C1BE}" presName="vert1" presStyleCnt="0"/>
      <dgm:spPr/>
    </dgm:pt>
  </dgm:ptLst>
  <dgm:cxnLst>
    <dgm:cxn modelId="{C843CD04-B516-4817-BF1E-BCE98F452840}" srcId="{C722883F-DA7D-45C2-B9AE-A877E8794CF0}" destId="{778F12ED-836A-4345-8AE1-9EA8BA75857D}" srcOrd="0" destOrd="0" parTransId="{EB5B141A-1141-4B75-956D-8DED945EA473}" sibTransId="{AB54CE9F-3C30-41B2-9645-8A3A3A9DBBFC}"/>
    <dgm:cxn modelId="{A169712D-C21A-4F66-A32C-CA60DA14B5FF}" srcId="{C722883F-DA7D-45C2-B9AE-A877E8794CF0}" destId="{C97AC055-558A-46C4-8602-00075B06C1BE}" srcOrd="6" destOrd="0" parTransId="{12EB5033-55BC-427E-B481-DC761C29EAC8}" sibTransId="{7E81CFC3-5463-49D2-8D99-3E2B5CB6008C}"/>
    <dgm:cxn modelId="{7E78A835-EDC3-405C-AFED-6BF752EB9B09}" type="presOf" srcId="{43FF7AEC-2E30-4425-B8D0-896125725B81}" destId="{6FA6FE9D-BBB7-4652-AD92-EF022F2CD822}" srcOrd="0" destOrd="0" presId="urn:microsoft.com/office/officeart/2008/layout/LinedList"/>
    <dgm:cxn modelId="{8C8B5C55-D40A-43E5-BC17-53E79F8F22CF}" srcId="{C722883F-DA7D-45C2-B9AE-A877E8794CF0}" destId="{43FF7AEC-2E30-4425-B8D0-896125725B81}" srcOrd="5" destOrd="0" parTransId="{E6103504-A679-436D-8FE1-9D9DD4F20CD4}" sibTransId="{C06DAE5E-E44D-4362-AC32-07FCE31E5C00}"/>
    <dgm:cxn modelId="{379D1983-5DEC-4474-A0AA-B00E908D125A}" type="presOf" srcId="{778F12ED-836A-4345-8AE1-9EA8BA75857D}" destId="{5BA034CC-BD0F-4AEA-B98E-A1DC2BD4FD30}" srcOrd="0" destOrd="0" presId="urn:microsoft.com/office/officeart/2008/layout/LinedList"/>
    <dgm:cxn modelId="{1DEAF289-03A4-4951-82DF-8B7D369494F0}" type="presOf" srcId="{C97AC055-558A-46C4-8602-00075B06C1BE}" destId="{CDDA6C87-D12A-4126-A396-95183800259C}" srcOrd="0" destOrd="0" presId="urn:microsoft.com/office/officeart/2008/layout/LinedList"/>
    <dgm:cxn modelId="{5DF4D997-5731-46F4-AC95-CE9863DD380F}" srcId="{C722883F-DA7D-45C2-B9AE-A877E8794CF0}" destId="{1078FADB-7847-45AC-9F7E-CAF9752A6820}" srcOrd="2" destOrd="0" parTransId="{7A2D6EF7-4014-4A43-849C-FCC834E27436}" sibTransId="{B29BEC6F-D633-437E-BFB4-5AF96AD79D2B}"/>
    <dgm:cxn modelId="{7046749A-0402-4B37-8214-0FA383075D75}" srcId="{C722883F-DA7D-45C2-B9AE-A877E8794CF0}" destId="{A9C504E0-3FE4-40A4-996E-A15955A305DB}" srcOrd="3" destOrd="0" parTransId="{09D108D2-FBE6-4168-BCA6-987189841EA5}" sibTransId="{42BCF3E8-5CDF-4D95-A3DA-9D017B3375AE}"/>
    <dgm:cxn modelId="{3BE6E4A9-1983-4261-BF4B-50CFA9F6A486}" type="presOf" srcId="{A9C504E0-3FE4-40A4-996E-A15955A305DB}" destId="{E5CAA254-21B4-4FBE-812D-1B123543FE20}" srcOrd="0" destOrd="0" presId="urn:microsoft.com/office/officeart/2008/layout/LinedList"/>
    <dgm:cxn modelId="{C90616AE-B2BA-459A-91AC-0B3E546A0CE8}" type="presOf" srcId="{82FAAAF6-330A-4E7C-9498-F5110C689923}" destId="{F8D5B31B-7DC0-4CD2-AB19-2BDB88F858AF}" srcOrd="0" destOrd="0" presId="urn:microsoft.com/office/officeart/2008/layout/LinedList"/>
    <dgm:cxn modelId="{EE5B99C5-21E2-45C7-B44D-6ACFA277DBAF}" type="presOf" srcId="{1078FADB-7847-45AC-9F7E-CAF9752A6820}" destId="{A2375B70-452A-48C4-8B72-CB8D00CCEE1F}" srcOrd="0" destOrd="0" presId="urn:microsoft.com/office/officeart/2008/layout/LinedList"/>
    <dgm:cxn modelId="{875CB9CF-5085-4CBA-B1BE-C2C90A3362F5}" srcId="{C722883F-DA7D-45C2-B9AE-A877E8794CF0}" destId="{7CEFA192-8EE4-4730-BEFC-DA0B25EFA4F7}" srcOrd="4" destOrd="0" parTransId="{7DB71CA4-4B71-46E7-96AC-7936F460451A}" sibTransId="{517D1957-AD8B-4CC4-A3F0-D15933F1DF03}"/>
    <dgm:cxn modelId="{2C965DE7-3B1D-4EB9-8672-38A6A3EDBA42}" type="presOf" srcId="{7CEFA192-8EE4-4730-BEFC-DA0B25EFA4F7}" destId="{D0AA1B70-E5D6-44C7-92A4-A2A77566CCFD}" srcOrd="0" destOrd="0" presId="urn:microsoft.com/office/officeart/2008/layout/LinedList"/>
    <dgm:cxn modelId="{0F0A9CF4-A6B4-4DB7-90DC-004A1AECFBF0}" srcId="{C722883F-DA7D-45C2-B9AE-A877E8794CF0}" destId="{82FAAAF6-330A-4E7C-9498-F5110C689923}" srcOrd="1" destOrd="0" parTransId="{651FC518-CAC5-49CD-A85F-EFF8007C37ED}" sibTransId="{30FE10DC-B619-490D-B232-BFB2D332D717}"/>
    <dgm:cxn modelId="{81D8ECF8-9D48-4894-A667-F60931B313E3}" type="presOf" srcId="{C722883F-DA7D-45C2-B9AE-A877E8794CF0}" destId="{FD6AAA76-2FF3-4C3B-8099-4A614AF2AFB8}" srcOrd="0" destOrd="0" presId="urn:microsoft.com/office/officeart/2008/layout/LinedList"/>
    <dgm:cxn modelId="{9DBB139E-A8B3-4984-9AF6-45D7B1A0DE66}" type="presParOf" srcId="{FD6AAA76-2FF3-4C3B-8099-4A614AF2AFB8}" destId="{39248C60-DA9E-413A-A51B-D34A21907C6E}" srcOrd="0" destOrd="0" presId="urn:microsoft.com/office/officeart/2008/layout/LinedList"/>
    <dgm:cxn modelId="{15B69054-10A2-4C03-A0F1-4AB1FC629BAA}" type="presParOf" srcId="{FD6AAA76-2FF3-4C3B-8099-4A614AF2AFB8}" destId="{A261574E-EE2C-4C1B-89FD-868390EEC5E2}" srcOrd="1" destOrd="0" presId="urn:microsoft.com/office/officeart/2008/layout/LinedList"/>
    <dgm:cxn modelId="{3F7296CF-D209-414C-A497-DFBFB6D3681A}" type="presParOf" srcId="{A261574E-EE2C-4C1B-89FD-868390EEC5E2}" destId="{5BA034CC-BD0F-4AEA-B98E-A1DC2BD4FD30}" srcOrd="0" destOrd="0" presId="urn:microsoft.com/office/officeart/2008/layout/LinedList"/>
    <dgm:cxn modelId="{A98FBD49-4ECE-4921-934F-00B26D25AAAA}" type="presParOf" srcId="{A261574E-EE2C-4C1B-89FD-868390EEC5E2}" destId="{D8893C8D-7ACC-4837-AB9C-E82B2DF3E4D9}" srcOrd="1" destOrd="0" presId="urn:microsoft.com/office/officeart/2008/layout/LinedList"/>
    <dgm:cxn modelId="{E4D5750D-91DB-4D6E-A8CA-75779EBBCB6D}" type="presParOf" srcId="{FD6AAA76-2FF3-4C3B-8099-4A614AF2AFB8}" destId="{020A51E5-5C79-4DB2-A323-268DF5AA6E39}" srcOrd="2" destOrd="0" presId="urn:microsoft.com/office/officeart/2008/layout/LinedList"/>
    <dgm:cxn modelId="{8BEFEB7E-213C-44C1-9ECF-E48D87C17C81}" type="presParOf" srcId="{FD6AAA76-2FF3-4C3B-8099-4A614AF2AFB8}" destId="{92E73F6F-0A8D-4306-955A-95B79AA2D0DC}" srcOrd="3" destOrd="0" presId="urn:microsoft.com/office/officeart/2008/layout/LinedList"/>
    <dgm:cxn modelId="{32BC1253-B498-4AE3-8BF0-2EA40F71E74D}" type="presParOf" srcId="{92E73F6F-0A8D-4306-955A-95B79AA2D0DC}" destId="{F8D5B31B-7DC0-4CD2-AB19-2BDB88F858AF}" srcOrd="0" destOrd="0" presId="urn:microsoft.com/office/officeart/2008/layout/LinedList"/>
    <dgm:cxn modelId="{4CA466C7-63C7-46C1-8867-C3DFE5C3D644}" type="presParOf" srcId="{92E73F6F-0A8D-4306-955A-95B79AA2D0DC}" destId="{B0B068F6-BC7F-45F0-B265-67F22ADFFFB5}" srcOrd="1" destOrd="0" presId="urn:microsoft.com/office/officeart/2008/layout/LinedList"/>
    <dgm:cxn modelId="{C87AB04B-6499-4D8C-8571-105F3639D4B9}" type="presParOf" srcId="{FD6AAA76-2FF3-4C3B-8099-4A614AF2AFB8}" destId="{80480719-82B9-432A-94C1-E76B2D945C9F}" srcOrd="4" destOrd="0" presId="urn:microsoft.com/office/officeart/2008/layout/LinedList"/>
    <dgm:cxn modelId="{A8958A16-DFC1-472D-8586-165D4C6779D8}" type="presParOf" srcId="{FD6AAA76-2FF3-4C3B-8099-4A614AF2AFB8}" destId="{F9E84032-5CB9-4E51-B9E4-03AB3A8DED04}" srcOrd="5" destOrd="0" presId="urn:microsoft.com/office/officeart/2008/layout/LinedList"/>
    <dgm:cxn modelId="{A945D52A-7E9F-478B-BB7C-B259E0465AF8}" type="presParOf" srcId="{F9E84032-5CB9-4E51-B9E4-03AB3A8DED04}" destId="{A2375B70-452A-48C4-8B72-CB8D00CCEE1F}" srcOrd="0" destOrd="0" presId="urn:microsoft.com/office/officeart/2008/layout/LinedList"/>
    <dgm:cxn modelId="{03A99C8C-FEB3-45D4-A9CD-A822BDBD5556}" type="presParOf" srcId="{F9E84032-5CB9-4E51-B9E4-03AB3A8DED04}" destId="{EAF43165-A88A-4598-9C6C-FD5710A8A71B}" srcOrd="1" destOrd="0" presId="urn:microsoft.com/office/officeart/2008/layout/LinedList"/>
    <dgm:cxn modelId="{E1F69AAC-C5EA-43C4-884F-3F20D860D492}" type="presParOf" srcId="{FD6AAA76-2FF3-4C3B-8099-4A614AF2AFB8}" destId="{CA5BCCC9-990C-4DCE-8620-AE576D8123B7}" srcOrd="6" destOrd="0" presId="urn:microsoft.com/office/officeart/2008/layout/LinedList"/>
    <dgm:cxn modelId="{AEE8A867-CAF2-4F35-BB85-D84E63E5AF90}" type="presParOf" srcId="{FD6AAA76-2FF3-4C3B-8099-4A614AF2AFB8}" destId="{12DE945A-277C-4BE7-8890-7A29A5540EDF}" srcOrd="7" destOrd="0" presId="urn:microsoft.com/office/officeart/2008/layout/LinedList"/>
    <dgm:cxn modelId="{4768F61F-B21D-4812-BE08-12FAE19954E3}" type="presParOf" srcId="{12DE945A-277C-4BE7-8890-7A29A5540EDF}" destId="{E5CAA254-21B4-4FBE-812D-1B123543FE20}" srcOrd="0" destOrd="0" presId="urn:microsoft.com/office/officeart/2008/layout/LinedList"/>
    <dgm:cxn modelId="{C65846B8-2C1B-40C7-A7C5-82CF7FEB5479}" type="presParOf" srcId="{12DE945A-277C-4BE7-8890-7A29A5540EDF}" destId="{6847834B-7162-4121-BE27-981E7BE12EA1}" srcOrd="1" destOrd="0" presId="urn:microsoft.com/office/officeart/2008/layout/LinedList"/>
    <dgm:cxn modelId="{579C7F29-241F-485B-9D8F-FE49F56E6199}" type="presParOf" srcId="{FD6AAA76-2FF3-4C3B-8099-4A614AF2AFB8}" destId="{52E33CCF-F31D-4E5A-B576-470E93F041D5}" srcOrd="8" destOrd="0" presId="urn:microsoft.com/office/officeart/2008/layout/LinedList"/>
    <dgm:cxn modelId="{88D816E6-F37A-467C-AD8E-66817462FC1D}" type="presParOf" srcId="{FD6AAA76-2FF3-4C3B-8099-4A614AF2AFB8}" destId="{F8E07587-85CC-4EB4-9C51-1B8C02B88757}" srcOrd="9" destOrd="0" presId="urn:microsoft.com/office/officeart/2008/layout/LinedList"/>
    <dgm:cxn modelId="{0A887719-3A7B-41BA-ADDF-29E86B0FAEDC}" type="presParOf" srcId="{F8E07587-85CC-4EB4-9C51-1B8C02B88757}" destId="{D0AA1B70-E5D6-44C7-92A4-A2A77566CCFD}" srcOrd="0" destOrd="0" presId="urn:microsoft.com/office/officeart/2008/layout/LinedList"/>
    <dgm:cxn modelId="{67E4DEC7-581B-4EB7-938F-2C05C572EEE3}" type="presParOf" srcId="{F8E07587-85CC-4EB4-9C51-1B8C02B88757}" destId="{6B3E6C47-7F33-446B-8AE0-3E13E69D5DA3}" srcOrd="1" destOrd="0" presId="urn:microsoft.com/office/officeart/2008/layout/LinedList"/>
    <dgm:cxn modelId="{8A8652EC-F3A2-4058-A191-D6E7AB503382}" type="presParOf" srcId="{FD6AAA76-2FF3-4C3B-8099-4A614AF2AFB8}" destId="{C795BBDF-9A1C-49FD-AE01-B4F1553405AE}" srcOrd="10" destOrd="0" presId="urn:microsoft.com/office/officeart/2008/layout/LinedList"/>
    <dgm:cxn modelId="{53ADBCAD-9605-48BB-BE05-8ADB3B3C9EED}" type="presParOf" srcId="{FD6AAA76-2FF3-4C3B-8099-4A614AF2AFB8}" destId="{D8BCEBC4-CD9D-4BC5-B00B-204B18A66D4A}" srcOrd="11" destOrd="0" presId="urn:microsoft.com/office/officeart/2008/layout/LinedList"/>
    <dgm:cxn modelId="{FDCF196D-9B52-45F0-9812-D0578345F421}" type="presParOf" srcId="{D8BCEBC4-CD9D-4BC5-B00B-204B18A66D4A}" destId="{6FA6FE9D-BBB7-4652-AD92-EF022F2CD822}" srcOrd="0" destOrd="0" presId="urn:microsoft.com/office/officeart/2008/layout/LinedList"/>
    <dgm:cxn modelId="{F57BDA4D-3BA4-4EFE-827D-A3140A66964F}" type="presParOf" srcId="{D8BCEBC4-CD9D-4BC5-B00B-204B18A66D4A}" destId="{DF95C77E-50C1-48BE-8903-6854F987527C}" srcOrd="1" destOrd="0" presId="urn:microsoft.com/office/officeart/2008/layout/LinedList"/>
    <dgm:cxn modelId="{CA26EF72-2EE7-464A-9F2B-57516C05D005}" type="presParOf" srcId="{FD6AAA76-2FF3-4C3B-8099-4A614AF2AFB8}" destId="{DA7BF01C-2998-4B0D-BB94-81C59DC5D787}" srcOrd="12" destOrd="0" presId="urn:microsoft.com/office/officeart/2008/layout/LinedList"/>
    <dgm:cxn modelId="{5691F846-404B-491C-B886-BE82906B6DA9}" type="presParOf" srcId="{FD6AAA76-2FF3-4C3B-8099-4A614AF2AFB8}" destId="{4570B040-A941-4316-8CF3-589CA3CF6B52}" srcOrd="13" destOrd="0" presId="urn:microsoft.com/office/officeart/2008/layout/LinedList"/>
    <dgm:cxn modelId="{068D1D07-9A4C-4959-A460-66160BFDC789}" type="presParOf" srcId="{4570B040-A941-4316-8CF3-589CA3CF6B52}" destId="{CDDA6C87-D12A-4126-A396-95183800259C}" srcOrd="0" destOrd="0" presId="urn:microsoft.com/office/officeart/2008/layout/LinedList"/>
    <dgm:cxn modelId="{965FC885-3774-4B7D-8D0C-E88380E959C6}" type="presParOf" srcId="{4570B040-A941-4316-8CF3-589CA3CF6B52}" destId="{3D0EB9DD-C8CD-4707-B23E-B28F220D5D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DB5945-9990-44E4-9129-7EE898D19CAB}" type="doc">
      <dgm:prSet loTypeId="urn:microsoft.com/office/officeart/2005/8/layout/default" loCatId="list" qsTypeId="urn:microsoft.com/office/officeart/2005/8/quickstyle/3d2" qsCatId="3D" csTypeId="urn:microsoft.com/office/officeart/2005/8/colors/accent0_3" csCatId="mainScheme" phldr="1"/>
      <dgm:spPr/>
      <dgm:t>
        <a:bodyPr/>
        <a:lstStyle/>
        <a:p>
          <a:endParaRPr lang="en-US"/>
        </a:p>
      </dgm:t>
    </dgm:pt>
    <dgm:pt modelId="{A783250F-5DBD-46DD-9BD9-47D29DD3CC3C}">
      <dgm:prSet phldrT="[Text]"/>
      <dgm:spPr/>
      <dgm:t>
        <a:bodyPr/>
        <a:lstStyle/>
        <a:p>
          <a:r>
            <a:rPr lang="en-US"/>
            <a:t>Unlimited Scale (query, ingestion, storage)</a:t>
          </a:r>
        </a:p>
      </dgm:t>
    </dgm:pt>
    <dgm:pt modelId="{F73594CC-6880-482B-85E4-C2CFA6C28BF2}" type="parTrans" cxnId="{1B5A7D0E-E660-4A82-BAF3-4E0A46EED98E}">
      <dgm:prSet/>
      <dgm:spPr/>
      <dgm:t>
        <a:bodyPr/>
        <a:lstStyle/>
        <a:p>
          <a:endParaRPr lang="en-US"/>
        </a:p>
      </dgm:t>
    </dgm:pt>
    <dgm:pt modelId="{571A355A-2364-4F5C-9C78-54DE030402C9}" type="sibTrans" cxnId="{1B5A7D0E-E660-4A82-BAF3-4E0A46EED98E}">
      <dgm:prSet/>
      <dgm:spPr/>
      <dgm:t>
        <a:bodyPr/>
        <a:lstStyle/>
        <a:p>
          <a:endParaRPr lang="en-US"/>
        </a:p>
      </dgm:t>
    </dgm:pt>
    <dgm:pt modelId="{5D7D6402-D482-40D9-86DC-79938E111F9F}">
      <dgm:prSet/>
      <dgm:spPr/>
      <dgm:t>
        <a:bodyPr/>
        <a:lstStyle/>
        <a:p>
          <a:r>
            <a:rPr lang="en-US"/>
            <a:t>Any data source</a:t>
          </a:r>
        </a:p>
      </dgm:t>
    </dgm:pt>
    <dgm:pt modelId="{DED2AF12-0135-4102-9593-A2A9F0F3B6D3}" type="parTrans" cxnId="{31B8966B-30FF-4A3D-A139-146A7D8EE78A}">
      <dgm:prSet/>
      <dgm:spPr/>
      <dgm:t>
        <a:bodyPr/>
        <a:lstStyle/>
        <a:p>
          <a:endParaRPr lang="en-US"/>
        </a:p>
      </dgm:t>
    </dgm:pt>
    <dgm:pt modelId="{16D2B4D5-6A9C-4995-8A40-232DBBC2F936}" type="sibTrans" cxnId="{31B8966B-30FF-4A3D-A139-146A7D8EE78A}">
      <dgm:prSet/>
      <dgm:spPr/>
      <dgm:t>
        <a:bodyPr/>
        <a:lstStyle/>
        <a:p>
          <a:endParaRPr lang="en-US"/>
        </a:p>
      </dgm:t>
    </dgm:pt>
    <dgm:pt modelId="{F86B1F11-85BC-4E68-9B7C-C7CC6120405C}">
      <dgm:prSet/>
      <dgm:spPr/>
      <dgm:t>
        <a:bodyPr/>
        <a:lstStyle/>
        <a:p>
          <a:r>
            <a:rPr lang="en-US"/>
            <a:t>Any data format</a:t>
          </a:r>
        </a:p>
      </dgm:t>
    </dgm:pt>
    <dgm:pt modelId="{9D6CEE9D-2AA7-4414-B24E-49CBB218F96A}" type="parTrans" cxnId="{D3ED9C36-84DF-4847-A784-C26AA55EB1C3}">
      <dgm:prSet/>
      <dgm:spPr/>
      <dgm:t>
        <a:bodyPr/>
        <a:lstStyle/>
        <a:p>
          <a:endParaRPr lang="en-US"/>
        </a:p>
      </dgm:t>
    </dgm:pt>
    <dgm:pt modelId="{126A0B05-62F7-44A0-A549-BC0F2328F816}" type="sibTrans" cxnId="{D3ED9C36-84DF-4847-A784-C26AA55EB1C3}">
      <dgm:prSet/>
      <dgm:spPr/>
      <dgm:t>
        <a:bodyPr/>
        <a:lstStyle/>
        <a:p>
          <a:endParaRPr lang="en-US"/>
        </a:p>
      </dgm:t>
    </dgm:pt>
    <dgm:pt modelId="{5C1D2636-4BCC-4FF0-B506-78B89B47411B}">
      <dgm:prSet/>
      <dgm:spPr/>
      <dgm:t>
        <a:bodyPr/>
        <a:lstStyle/>
        <a:p>
          <a:r>
            <a:rPr lang="en-US"/>
            <a:t>Structured</a:t>
          </a:r>
          <a:br>
            <a:rPr lang="en-US"/>
          </a:br>
          <a:r>
            <a:rPr lang="en-US"/>
            <a:t>Semi-Structured</a:t>
          </a:r>
          <a:br>
            <a:rPr lang="en-US"/>
          </a:br>
          <a:r>
            <a:rPr lang="en-US"/>
            <a:t>Free-text</a:t>
          </a:r>
        </a:p>
      </dgm:t>
    </dgm:pt>
    <dgm:pt modelId="{9A704AAB-3447-48AC-A234-B7BF8B078A0C}" type="parTrans" cxnId="{6D6096ED-F1B5-4324-96AD-12112D3829D9}">
      <dgm:prSet/>
      <dgm:spPr/>
      <dgm:t>
        <a:bodyPr/>
        <a:lstStyle/>
        <a:p>
          <a:endParaRPr lang="en-US"/>
        </a:p>
      </dgm:t>
    </dgm:pt>
    <dgm:pt modelId="{5B0DB145-8E05-4E0A-AC2D-7B22831D298A}" type="sibTrans" cxnId="{6D6096ED-F1B5-4324-96AD-12112D3829D9}">
      <dgm:prSet/>
      <dgm:spPr/>
      <dgm:t>
        <a:bodyPr/>
        <a:lstStyle/>
        <a:p>
          <a:endParaRPr lang="en-US"/>
        </a:p>
      </dgm:t>
    </dgm:pt>
    <dgm:pt modelId="{F755B957-719E-43B1-A212-2554BC6F5AA8}">
      <dgm:prSet/>
      <dgm:spPr/>
      <dgm:t>
        <a:bodyPr/>
        <a:lstStyle/>
        <a:p>
          <a:r>
            <a:rPr lang="en-US"/>
            <a:t>Real-time data Transformation of complicated data structure</a:t>
          </a:r>
        </a:p>
      </dgm:t>
    </dgm:pt>
    <dgm:pt modelId="{34961FE9-6281-476B-8026-C0AB87DFC1B2}" type="parTrans" cxnId="{DC7D6159-3DF6-4673-8B6B-40ED89F98A31}">
      <dgm:prSet/>
      <dgm:spPr/>
      <dgm:t>
        <a:bodyPr/>
        <a:lstStyle/>
        <a:p>
          <a:endParaRPr lang="en-US"/>
        </a:p>
      </dgm:t>
    </dgm:pt>
    <dgm:pt modelId="{9FB6056F-CF4C-422C-A368-894B0E5CB996}" type="sibTrans" cxnId="{DC7D6159-3DF6-4673-8B6B-40ED89F98A31}">
      <dgm:prSet/>
      <dgm:spPr/>
      <dgm:t>
        <a:bodyPr/>
        <a:lstStyle/>
        <a:p>
          <a:endParaRPr lang="en-US"/>
        </a:p>
      </dgm:t>
    </dgm:pt>
    <dgm:pt modelId="{878CF6A7-C423-484B-9B3B-02CD278928BA}">
      <dgm:prSet/>
      <dgm:spPr/>
      <dgm:t>
        <a:bodyPr/>
        <a:lstStyle/>
        <a:p>
          <a:r>
            <a:rPr lang="en-US"/>
            <a:t>Streaming analytics in NRT</a:t>
          </a:r>
        </a:p>
      </dgm:t>
    </dgm:pt>
    <dgm:pt modelId="{53A00ED1-441E-46D6-95D7-7BE43DA93A9B}" type="parTrans" cxnId="{3BE3C0D9-0E89-4C69-A7C3-9D6D61546348}">
      <dgm:prSet/>
      <dgm:spPr/>
      <dgm:t>
        <a:bodyPr/>
        <a:lstStyle/>
        <a:p>
          <a:endParaRPr lang="en-US"/>
        </a:p>
      </dgm:t>
    </dgm:pt>
    <dgm:pt modelId="{F4FEE3CC-C300-4833-BDE2-357B94946D8A}" type="sibTrans" cxnId="{3BE3C0D9-0E89-4C69-A7C3-9D6D61546348}">
      <dgm:prSet/>
      <dgm:spPr/>
      <dgm:t>
        <a:bodyPr/>
        <a:lstStyle/>
        <a:p>
          <a:endParaRPr lang="en-US"/>
        </a:p>
      </dgm:t>
    </dgm:pt>
    <dgm:pt modelId="{8F8DAAE7-5565-46AD-BA11-85AF36D6A26D}">
      <dgm:prSet/>
      <dgm:spPr/>
      <dgm:t>
        <a:bodyPr/>
        <a:lstStyle/>
        <a:p>
          <a:r>
            <a:rPr lang="en-US" b="1"/>
            <a:t>High performance</a:t>
          </a:r>
          <a:br>
            <a:rPr lang="en-US" b="1"/>
          </a:br>
          <a:r>
            <a:rPr lang="en-US" b="1"/>
            <a:t>Low latency</a:t>
          </a:r>
          <a:br>
            <a:rPr lang="en-US" b="1"/>
          </a:br>
          <a:r>
            <a:rPr lang="en-US" b="1"/>
            <a:t>High freshness</a:t>
          </a:r>
        </a:p>
      </dgm:t>
    </dgm:pt>
    <dgm:pt modelId="{D888165F-5D15-466E-997F-07433B17748A}" type="parTrans" cxnId="{78392FEE-1EBE-4F4F-8F72-020D459081E1}">
      <dgm:prSet/>
      <dgm:spPr/>
      <dgm:t>
        <a:bodyPr/>
        <a:lstStyle/>
        <a:p>
          <a:endParaRPr lang="en-US"/>
        </a:p>
      </dgm:t>
    </dgm:pt>
    <dgm:pt modelId="{572B01DC-C026-4330-9C4E-2009858433E8}" type="sibTrans" cxnId="{78392FEE-1EBE-4F4F-8F72-020D459081E1}">
      <dgm:prSet/>
      <dgm:spPr/>
      <dgm:t>
        <a:bodyPr/>
        <a:lstStyle/>
        <a:p>
          <a:endParaRPr lang="en-US"/>
        </a:p>
      </dgm:t>
    </dgm:pt>
    <dgm:pt modelId="{4C025334-B590-4DA9-A6A3-E71ED3E00AE6}">
      <dgm:prSet/>
      <dgm:spPr/>
      <dgm:t>
        <a:bodyPr/>
        <a:lstStyle/>
        <a:p>
          <a:r>
            <a:rPr lang="en-US" b="1"/>
            <a:t>Timeseries database</a:t>
          </a:r>
        </a:p>
      </dgm:t>
    </dgm:pt>
    <dgm:pt modelId="{0F014AF7-302E-4BD2-901F-5061C91E5142}" type="parTrans" cxnId="{62C9ECD7-953B-4C03-A686-4E0B82B38350}">
      <dgm:prSet/>
      <dgm:spPr/>
      <dgm:t>
        <a:bodyPr/>
        <a:lstStyle/>
        <a:p>
          <a:endParaRPr lang="en-US"/>
        </a:p>
      </dgm:t>
    </dgm:pt>
    <dgm:pt modelId="{2C60DEB2-5B57-4B15-B7CE-0BFE01791868}" type="sibTrans" cxnId="{62C9ECD7-953B-4C03-A686-4E0B82B38350}">
      <dgm:prSet/>
      <dgm:spPr/>
      <dgm:t>
        <a:bodyPr/>
        <a:lstStyle/>
        <a:p>
          <a:endParaRPr lang="en-US"/>
        </a:p>
      </dgm:t>
    </dgm:pt>
    <dgm:pt modelId="{AC18CB46-3387-4A19-B483-63C0D2C54BE8}">
      <dgm:prSet/>
      <dgm:spPr/>
      <dgm:t>
        <a:bodyPr/>
        <a:lstStyle/>
        <a:p>
          <a:r>
            <a:rPr lang="en-US"/>
            <a:t>Everything is indexed and partitioned</a:t>
          </a:r>
        </a:p>
      </dgm:t>
    </dgm:pt>
    <dgm:pt modelId="{9E1DF2CD-F0F4-435F-BDA5-0C5E512527E3}" type="parTrans" cxnId="{C2D99371-3AE4-4E50-9147-F5544743F4F3}">
      <dgm:prSet/>
      <dgm:spPr/>
      <dgm:t>
        <a:bodyPr/>
        <a:lstStyle/>
        <a:p>
          <a:endParaRPr lang="en-US"/>
        </a:p>
      </dgm:t>
    </dgm:pt>
    <dgm:pt modelId="{D3E04FA0-C99F-481C-8568-599C66C30E3C}" type="sibTrans" cxnId="{C2D99371-3AE4-4E50-9147-F5544743F4F3}">
      <dgm:prSet/>
      <dgm:spPr/>
      <dgm:t>
        <a:bodyPr/>
        <a:lstStyle/>
        <a:p>
          <a:endParaRPr lang="en-US"/>
        </a:p>
      </dgm:t>
    </dgm:pt>
    <dgm:pt modelId="{C148F0DF-1010-46E9-9D70-296B70635A29}" type="pres">
      <dgm:prSet presAssocID="{A8DB5945-9990-44E4-9129-7EE898D19CAB}" presName="diagram" presStyleCnt="0">
        <dgm:presLayoutVars>
          <dgm:dir/>
          <dgm:resizeHandles val="exact"/>
        </dgm:presLayoutVars>
      </dgm:prSet>
      <dgm:spPr/>
    </dgm:pt>
    <dgm:pt modelId="{17F53A93-0DBF-48B0-BF1D-D405A5EC8528}" type="pres">
      <dgm:prSet presAssocID="{A783250F-5DBD-46DD-9BD9-47D29DD3CC3C}" presName="node" presStyleLbl="node1" presStyleIdx="0" presStyleCnt="9">
        <dgm:presLayoutVars>
          <dgm:bulletEnabled val="1"/>
        </dgm:presLayoutVars>
      </dgm:prSet>
      <dgm:spPr/>
    </dgm:pt>
    <dgm:pt modelId="{F5A02ED5-CDE8-4358-998D-02168A3C3558}" type="pres">
      <dgm:prSet presAssocID="{571A355A-2364-4F5C-9C78-54DE030402C9}" presName="sibTrans" presStyleCnt="0"/>
      <dgm:spPr/>
    </dgm:pt>
    <dgm:pt modelId="{AB8005C5-9B2B-4D3C-B6FC-B6DABE0F82D6}" type="pres">
      <dgm:prSet presAssocID="{5D7D6402-D482-40D9-86DC-79938E111F9F}" presName="node" presStyleLbl="node1" presStyleIdx="1" presStyleCnt="9">
        <dgm:presLayoutVars>
          <dgm:bulletEnabled val="1"/>
        </dgm:presLayoutVars>
      </dgm:prSet>
      <dgm:spPr/>
    </dgm:pt>
    <dgm:pt modelId="{AC10693E-3BD0-4891-8FA2-93ABD9B94BFD}" type="pres">
      <dgm:prSet presAssocID="{16D2B4D5-6A9C-4995-8A40-232DBBC2F936}" presName="sibTrans" presStyleCnt="0"/>
      <dgm:spPr/>
    </dgm:pt>
    <dgm:pt modelId="{B6959A12-86F9-4FC2-A203-62F596AEE32F}" type="pres">
      <dgm:prSet presAssocID="{F86B1F11-85BC-4E68-9B7C-C7CC6120405C}" presName="node" presStyleLbl="node1" presStyleIdx="2" presStyleCnt="9">
        <dgm:presLayoutVars>
          <dgm:bulletEnabled val="1"/>
        </dgm:presLayoutVars>
      </dgm:prSet>
      <dgm:spPr/>
    </dgm:pt>
    <dgm:pt modelId="{371F6DC0-4418-448E-BCA5-FCF188E83F4C}" type="pres">
      <dgm:prSet presAssocID="{126A0B05-62F7-44A0-A549-BC0F2328F816}" presName="sibTrans" presStyleCnt="0"/>
      <dgm:spPr/>
    </dgm:pt>
    <dgm:pt modelId="{77C2BEB0-982A-4491-858B-1D18561557CE}" type="pres">
      <dgm:prSet presAssocID="{5C1D2636-4BCC-4FF0-B506-78B89B47411B}" presName="node" presStyleLbl="node1" presStyleIdx="3" presStyleCnt="9">
        <dgm:presLayoutVars>
          <dgm:bulletEnabled val="1"/>
        </dgm:presLayoutVars>
      </dgm:prSet>
      <dgm:spPr/>
    </dgm:pt>
    <dgm:pt modelId="{DD318446-57B3-4164-BF5D-785A62576F05}" type="pres">
      <dgm:prSet presAssocID="{5B0DB145-8E05-4E0A-AC2D-7B22831D298A}" presName="sibTrans" presStyleCnt="0"/>
      <dgm:spPr/>
    </dgm:pt>
    <dgm:pt modelId="{052D36D8-6F6F-48C9-B356-68CD1E28ACFC}" type="pres">
      <dgm:prSet presAssocID="{F755B957-719E-43B1-A212-2554BC6F5AA8}" presName="node" presStyleLbl="node1" presStyleIdx="4" presStyleCnt="9">
        <dgm:presLayoutVars>
          <dgm:bulletEnabled val="1"/>
        </dgm:presLayoutVars>
      </dgm:prSet>
      <dgm:spPr/>
    </dgm:pt>
    <dgm:pt modelId="{4C0A928E-138B-4460-91A9-6D751DBC0A06}" type="pres">
      <dgm:prSet presAssocID="{9FB6056F-CF4C-422C-A368-894B0E5CB996}" presName="sibTrans" presStyleCnt="0"/>
      <dgm:spPr/>
    </dgm:pt>
    <dgm:pt modelId="{AA2278FD-A79A-42D5-A9B4-7855CA0B1D49}" type="pres">
      <dgm:prSet presAssocID="{878CF6A7-C423-484B-9B3B-02CD278928BA}" presName="node" presStyleLbl="node1" presStyleIdx="5" presStyleCnt="9">
        <dgm:presLayoutVars>
          <dgm:bulletEnabled val="1"/>
        </dgm:presLayoutVars>
      </dgm:prSet>
      <dgm:spPr/>
    </dgm:pt>
    <dgm:pt modelId="{70662ADA-36D9-43E7-AA62-FB99E62CA7D8}" type="pres">
      <dgm:prSet presAssocID="{F4FEE3CC-C300-4833-BDE2-357B94946D8A}" presName="sibTrans" presStyleCnt="0"/>
      <dgm:spPr/>
    </dgm:pt>
    <dgm:pt modelId="{13DD0E33-502F-4FB2-9088-BE5DAC40602C}" type="pres">
      <dgm:prSet presAssocID="{8F8DAAE7-5565-46AD-BA11-85AF36D6A26D}" presName="node" presStyleLbl="node1" presStyleIdx="6" presStyleCnt="9">
        <dgm:presLayoutVars>
          <dgm:bulletEnabled val="1"/>
        </dgm:presLayoutVars>
      </dgm:prSet>
      <dgm:spPr/>
    </dgm:pt>
    <dgm:pt modelId="{615F0124-E510-482B-9461-193C1F848E36}" type="pres">
      <dgm:prSet presAssocID="{572B01DC-C026-4330-9C4E-2009858433E8}" presName="sibTrans" presStyleCnt="0"/>
      <dgm:spPr/>
    </dgm:pt>
    <dgm:pt modelId="{92562178-B069-4A0F-B6BB-F49FDD13255B}" type="pres">
      <dgm:prSet presAssocID="{4C025334-B590-4DA9-A6A3-E71ED3E00AE6}" presName="node" presStyleLbl="node1" presStyleIdx="7" presStyleCnt="9">
        <dgm:presLayoutVars>
          <dgm:bulletEnabled val="1"/>
        </dgm:presLayoutVars>
      </dgm:prSet>
      <dgm:spPr/>
    </dgm:pt>
    <dgm:pt modelId="{0A8012D1-C1E7-4FCA-8418-397D43ED9AFD}" type="pres">
      <dgm:prSet presAssocID="{2C60DEB2-5B57-4B15-B7CE-0BFE01791868}" presName="sibTrans" presStyleCnt="0"/>
      <dgm:spPr/>
    </dgm:pt>
    <dgm:pt modelId="{D0524005-B0D1-4538-9DDC-F27BC823CED7}" type="pres">
      <dgm:prSet presAssocID="{AC18CB46-3387-4A19-B483-63C0D2C54BE8}" presName="node" presStyleLbl="node1" presStyleIdx="8" presStyleCnt="9">
        <dgm:presLayoutVars>
          <dgm:bulletEnabled val="1"/>
        </dgm:presLayoutVars>
      </dgm:prSet>
      <dgm:spPr/>
    </dgm:pt>
  </dgm:ptLst>
  <dgm:cxnLst>
    <dgm:cxn modelId="{1B5A7D0E-E660-4A82-BAF3-4E0A46EED98E}" srcId="{A8DB5945-9990-44E4-9129-7EE898D19CAB}" destId="{A783250F-5DBD-46DD-9BD9-47D29DD3CC3C}" srcOrd="0" destOrd="0" parTransId="{F73594CC-6880-482B-85E4-C2CFA6C28BF2}" sibTransId="{571A355A-2364-4F5C-9C78-54DE030402C9}"/>
    <dgm:cxn modelId="{120CCC16-F78F-4C71-B365-B22FA98D807A}" type="presOf" srcId="{F86B1F11-85BC-4E68-9B7C-C7CC6120405C}" destId="{B6959A12-86F9-4FC2-A203-62F596AEE32F}" srcOrd="0" destOrd="0" presId="urn:microsoft.com/office/officeart/2005/8/layout/default"/>
    <dgm:cxn modelId="{6FE38A36-EAD1-4937-99FD-A5A076DF18C1}" type="presOf" srcId="{5C1D2636-4BCC-4FF0-B506-78B89B47411B}" destId="{77C2BEB0-982A-4491-858B-1D18561557CE}" srcOrd="0" destOrd="0" presId="urn:microsoft.com/office/officeart/2005/8/layout/default"/>
    <dgm:cxn modelId="{D3ED9C36-84DF-4847-A784-C26AA55EB1C3}" srcId="{A8DB5945-9990-44E4-9129-7EE898D19CAB}" destId="{F86B1F11-85BC-4E68-9B7C-C7CC6120405C}" srcOrd="2" destOrd="0" parTransId="{9D6CEE9D-2AA7-4414-B24E-49CBB218F96A}" sibTransId="{126A0B05-62F7-44A0-A549-BC0F2328F816}"/>
    <dgm:cxn modelId="{5DF2EB5F-6743-4E74-B38D-148149D5AF0D}" type="presOf" srcId="{A783250F-5DBD-46DD-9BD9-47D29DD3CC3C}" destId="{17F53A93-0DBF-48B0-BF1D-D405A5EC8528}" srcOrd="0" destOrd="0" presId="urn:microsoft.com/office/officeart/2005/8/layout/default"/>
    <dgm:cxn modelId="{31B8966B-30FF-4A3D-A139-146A7D8EE78A}" srcId="{A8DB5945-9990-44E4-9129-7EE898D19CAB}" destId="{5D7D6402-D482-40D9-86DC-79938E111F9F}" srcOrd="1" destOrd="0" parTransId="{DED2AF12-0135-4102-9593-A2A9F0F3B6D3}" sibTransId="{16D2B4D5-6A9C-4995-8A40-232DBBC2F936}"/>
    <dgm:cxn modelId="{C2D99371-3AE4-4E50-9147-F5544743F4F3}" srcId="{A8DB5945-9990-44E4-9129-7EE898D19CAB}" destId="{AC18CB46-3387-4A19-B483-63C0D2C54BE8}" srcOrd="8" destOrd="0" parTransId="{9E1DF2CD-F0F4-435F-BDA5-0C5E512527E3}" sibTransId="{D3E04FA0-C99F-481C-8568-599C66C30E3C}"/>
    <dgm:cxn modelId="{6363E751-8C92-466F-8314-A1DB4C28AA66}" type="presOf" srcId="{5D7D6402-D482-40D9-86DC-79938E111F9F}" destId="{AB8005C5-9B2B-4D3C-B6FC-B6DABE0F82D6}" srcOrd="0" destOrd="0" presId="urn:microsoft.com/office/officeart/2005/8/layout/default"/>
    <dgm:cxn modelId="{DC7D6159-3DF6-4673-8B6B-40ED89F98A31}" srcId="{A8DB5945-9990-44E4-9129-7EE898D19CAB}" destId="{F755B957-719E-43B1-A212-2554BC6F5AA8}" srcOrd="4" destOrd="0" parTransId="{34961FE9-6281-476B-8026-C0AB87DFC1B2}" sibTransId="{9FB6056F-CF4C-422C-A368-894B0E5CB996}"/>
    <dgm:cxn modelId="{16C714AA-D648-4C1D-96C6-A7511E57507F}" type="presOf" srcId="{F755B957-719E-43B1-A212-2554BC6F5AA8}" destId="{052D36D8-6F6F-48C9-B356-68CD1E28ACFC}" srcOrd="0" destOrd="0" presId="urn:microsoft.com/office/officeart/2005/8/layout/default"/>
    <dgm:cxn modelId="{101BA6C5-B4D5-44C0-A86A-6554DC12C2CD}" type="presOf" srcId="{AC18CB46-3387-4A19-B483-63C0D2C54BE8}" destId="{D0524005-B0D1-4538-9DDC-F27BC823CED7}" srcOrd="0" destOrd="0" presId="urn:microsoft.com/office/officeart/2005/8/layout/default"/>
    <dgm:cxn modelId="{0D1DE3CC-3625-4F82-BB81-27C436EB0E59}" type="presOf" srcId="{4C025334-B590-4DA9-A6A3-E71ED3E00AE6}" destId="{92562178-B069-4A0F-B6BB-F49FDD13255B}" srcOrd="0" destOrd="0" presId="urn:microsoft.com/office/officeart/2005/8/layout/default"/>
    <dgm:cxn modelId="{7FB75DCF-1742-4794-A5C4-C1C118A2B822}" type="presOf" srcId="{8F8DAAE7-5565-46AD-BA11-85AF36D6A26D}" destId="{13DD0E33-502F-4FB2-9088-BE5DAC40602C}" srcOrd="0" destOrd="0" presId="urn:microsoft.com/office/officeart/2005/8/layout/default"/>
    <dgm:cxn modelId="{62C9ECD7-953B-4C03-A686-4E0B82B38350}" srcId="{A8DB5945-9990-44E4-9129-7EE898D19CAB}" destId="{4C025334-B590-4DA9-A6A3-E71ED3E00AE6}" srcOrd="7" destOrd="0" parTransId="{0F014AF7-302E-4BD2-901F-5061C91E5142}" sibTransId="{2C60DEB2-5B57-4B15-B7CE-0BFE01791868}"/>
    <dgm:cxn modelId="{3BE3C0D9-0E89-4C69-A7C3-9D6D61546348}" srcId="{A8DB5945-9990-44E4-9129-7EE898D19CAB}" destId="{878CF6A7-C423-484B-9B3B-02CD278928BA}" srcOrd="5" destOrd="0" parTransId="{53A00ED1-441E-46D6-95D7-7BE43DA93A9B}" sibTransId="{F4FEE3CC-C300-4833-BDE2-357B94946D8A}"/>
    <dgm:cxn modelId="{6B05EFE3-0545-4A53-92EA-BFADA85AAB38}" type="presOf" srcId="{A8DB5945-9990-44E4-9129-7EE898D19CAB}" destId="{C148F0DF-1010-46E9-9D70-296B70635A29}" srcOrd="0" destOrd="0" presId="urn:microsoft.com/office/officeart/2005/8/layout/default"/>
    <dgm:cxn modelId="{6D6096ED-F1B5-4324-96AD-12112D3829D9}" srcId="{A8DB5945-9990-44E4-9129-7EE898D19CAB}" destId="{5C1D2636-4BCC-4FF0-B506-78B89B47411B}" srcOrd="3" destOrd="0" parTransId="{9A704AAB-3447-48AC-A234-B7BF8B078A0C}" sibTransId="{5B0DB145-8E05-4E0A-AC2D-7B22831D298A}"/>
    <dgm:cxn modelId="{78392FEE-1EBE-4F4F-8F72-020D459081E1}" srcId="{A8DB5945-9990-44E4-9129-7EE898D19CAB}" destId="{8F8DAAE7-5565-46AD-BA11-85AF36D6A26D}" srcOrd="6" destOrd="0" parTransId="{D888165F-5D15-466E-997F-07433B17748A}" sibTransId="{572B01DC-C026-4330-9C4E-2009858433E8}"/>
    <dgm:cxn modelId="{378FF9FD-4561-4B06-AA53-982C130F0C8C}" type="presOf" srcId="{878CF6A7-C423-484B-9B3B-02CD278928BA}" destId="{AA2278FD-A79A-42D5-A9B4-7855CA0B1D49}" srcOrd="0" destOrd="0" presId="urn:microsoft.com/office/officeart/2005/8/layout/default"/>
    <dgm:cxn modelId="{81AF2577-580A-4BB6-B4A2-3DEA4EFE7464}" type="presParOf" srcId="{C148F0DF-1010-46E9-9D70-296B70635A29}" destId="{17F53A93-0DBF-48B0-BF1D-D405A5EC8528}" srcOrd="0" destOrd="0" presId="urn:microsoft.com/office/officeart/2005/8/layout/default"/>
    <dgm:cxn modelId="{A826CD30-31BC-4D61-9283-8D24604B8CBC}" type="presParOf" srcId="{C148F0DF-1010-46E9-9D70-296B70635A29}" destId="{F5A02ED5-CDE8-4358-998D-02168A3C3558}" srcOrd="1" destOrd="0" presId="urn:microsoft.com/office/officeart/2005/8/layout/default"/>
    <dgm:cxn modelId="{DE76C953-46C5-46D1-B0F1-F431B2FF2484}" type="presParOf" srcId="{C148F0DF-1010-46E9-9D70-296B70635A29}" destId="{AB8005C5-9B2B-4D3C-B6FC-B6DABE0F82D6}" srcOrd="2" destOrd="0" presId="urn:microsoft.com/office/officeart/2005/8/layout/default"/>
    <dgm:cxn modelId="{848086ED-C2B7-4012-88C5-EF1C5B710D44}" type="presParOf" srcId="{C148F0DF-1010-46E9-9D70-296B70635A29}" destId="{AC10693E-3BD0-4891-8FA2-93ABD9B94BFD}" srcOrd="3" destOrd="0" presId="urn:microsoft.com/office/officeart/2005/8/layout/default"/>
    <dgm:cxn modelId="{02B8A49D-C15D-4A67-BE4E-515329D86850}" type="presParOf" srcId="{C148F0DF-1010-46E9-9D70-296B70635A29}" destId="{B6959A12-86F9-4FC2-A203-62F596AEE32F}" srcOrd="4" destOrd="0" presId="urn:microsoft.com/office/officeart/2005/8/layout/default"/>
    <dgm:cxn modelId="{D719E5A0-2D42-4B60-A14C-1D8B8EEA9C63}" type="presParOf" srcId="{C148F0DF-1010-46E9-9D70-296B70635A29}" destId="{371F6DC0-4418-448E-BCA5-FCF188E83F4C}" srcOrd="5" destOrd="0" presId="urn:microsoft.com/office/officeart/2005/8/layout/default"/>
    <dgm:cxn modelId="{168CD6BC-D02E-46D4-AF32-7B5A2DAC928C}" type="presParOf" srcId="{C148F0DF-1010-46E9-9D70-296B70635A29}" destId="{77C2BEB0-982A-4491-858B-1D18561557CE}" srcOrd="6" destOrd="0" presId="urn:microsoft.com/office/officeart/2005/8/layout/default"/>
    <dgm:cxn modelId="{7047836E-6566-4E65-A8B5-055C64753048}" type="presParOf" srcId="{C148F0DF-1010-46E9-9D70-296B70635A29}" destId="{DD318446-57B3-4164-BF5D-785A62576F05}" srcOrd="7" destOrd="0" presId="urn:microsoft.com/office/officeart/2005/8/layout/default"/>
    <dgm:cxn modelId="{1E683D7F-14DA-4AC0-BCE1-9E74E62FFEEB}" type="presParOf" srcId="{C148F0DF-1010-46E9-9D70-296B70635A29}" destId="{052D36D8-6F6F-48C9-B356-68CD1E28ACFC}" srcOrd="8" destOrd="0" presId="urn:microsoft.com/office/officeart/2005/8/layout/default"/>
    <dgm:cxn modelId="{F5E114D3-9CF2-4386-8B0F-61A965860375}" type="presParOf" srcId="{C148F0DF-1010-46E9-9D70-296B70635A29}" destId="{4C0A928E-138B-4460-91A9-6D751DBC0A06}" srcOrd="9" destOrd="0" presId="urn:microsoft.com/office/officeart/2005/8/layout/default"/>
    <dgm:cxn modelId="{B9F5702D-E1EC-4526-809F-3A8783FAA5DF}" type="presParOf" srcId="{C148F0DF-1010-46E9-9D70-296B70635A29}" destId="{AA2278FD-A79A-42D5-A9B4-7855CA0B1D49}" srcOrd="10" destOrd="0" presId="urn:microsoft.com/office/officeart/2005/8/layout/default"/>
    <dgm:cxn modelId="{920ED3AD-CD3B-4D70-81DD-1748B748BEFF}" type="presParOf" srcId="{C148F0DF-1010-46E9-9D70-296B70635A29}" destId="{70662ADA-36D9-43E7-AA62-FB99E62CA7D8}" srcOrd="11" destOrd="0" presId="urn:microsoft.com/office/officeart/2005/8/layout/default"/>
    <dgm:cxn modelId="{2275819C-673D-4B74-87C4-3AE3A57E417E}" type="presParOf" srcId="{C148F0DF-1010-46E9-9D70-296B70635A29}" destId="{13DD0E33-502F-4FB2-9088-BE5DAC40602C}" srcOrd="12" destOrd="0" presId="urn:microsoft.com/office/officeart/2005/8/layout/default"/>
    <dgm:cxn modelId="{FBD54C06-28FB-4E3A-80FB-7C48F9AEEEE2}" type="presParOf" srcId="{C148F0DF-1010-46E9-9D70-296B70635A29}" destId="{615F0124-E510-482B-9461-193C1F848E36}" srcOrd="13" destOrd="0" presId="urn:microsoft.com/office/officeart/2005/8/layout/default"/>
    <dgm:cxn modelId="{309F9AA8-7B76-4E42-AB60-3504208245C4}" type="presParOf" srcId="{C148F0DF-1010-46E9-9D70-296B70635A29}" destId="{92562178-B069-4A0F-B6BB-F49FDD13255B}" srcOrd="14" destOrd="0" presId="urn:microsoft.com/office/officeart/2005/8/layout/default"/>
    <dgm:cxn modelId="{0EA420E2-51F5-40A9-9805-CFD903FFCF7D}" type="presParOf" srcId="{C148F0DF-1010-46E9-9D70-296B70635A29}" destId="{0A8012D1-C1E7-4FCA-8418-397D43ED9AFD}" srcOrd="15" destOrd="0" presId="urn:microsoft.com/office/officeart/2005/8/layout/default"/>
    <dgm:cxn modelId="{3772F695-4278-439F-AB79-FBC8BA777593}" type="presParOf" srcId="{C148F0DF-1010-46E9-9D70-296B70635A29}" destId="{D0524005-B0D1-4538-9DDC-F27BC823CED7}"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364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0</a:t>
          </a:r>
          <a:br>
            <a:rPr lang="en-US" sz="1200" kern="1200" dirty="0"/>
          </a:br>
          <a:r>
            <a:rPr lang="en-US" sz="1200" kern="1200" dirty="0"/>
            <a:t>9:00-9:30 AM</a:t>
          </a:r>
        </a:p>
      </dsp:txBody>
      <dsp:txXfrm>
        <a:off x="2793" y="236479"/>
        <a:ext cx="1429051" cy="400950"/>
      </dsp:txXfrm>
    </dsp:sp>
    <dsp:sp modelId="{5F92FD12-F3C2-42E1-914F-DC70E8252135}">
      <dsp:nvSpPr>
        <dsp:cNvPr id="0" name=""/>
        <dsp:cNvSpPr/>
      </dsp:nvSpPr>
      <dsp:spPr>
        <a:xfrm>
          <a:off x="1431845" y="2364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364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Solution overview and initial setup</a:t>
          </a:r>
        </a:p>
      </dsp:txBody>
      <dsp:txXfrm>
        <a:off x="1831980" y="236479"/>
        <a:ext cx="3887020" cy="400950"/>
      </dsp:txXfrm>
    </dsp:sp>
    <dsp:sp modelId="{9143A9F0-261C-427B-98F2-77380F743F7C}">
      <dsp:nvSpPr>
        <dsp:cNvPr id="0" name=""/>
        <dsp:cNvSpPr/>
      </dsp:nvSpPr>
      <dsp:spPr>
        <a:xfrm>
          <a:off x="2793" y="6806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1 &amp; 2</a:t>
          </a:r>
          <a:br>
            <a:rPr lang="en-US" sz="1200" kern="1200" dirty="0"/>
          </a:br>
          <a:r>
            <a:rPr lang="en-US" sz="1200" kern="1200" dirty="0"/>
            <a:t>9:30-10:15 AM</a:t>
          </a:r>
        </a:p>
      </dsp:txBody>
      <dsp:txXfrm>
        <a:off x="2793" y="680629"/>
        <a:ext cx="1429051" cy="400950"/>
      </dsp:txXfrm>
    </dsp:sp>
    <dsp:sp modelId="{AC771E73-C6F8-453F-B0DC-C4C5E05E544C}">
      <dsp:nvSpPr>
        <dsp:cNvPr id="0" name=""/>
        <dsp:cNvSpPr/>
      </dsp:nvSpPr>
      <dsp:spPr>
        <a:xfrm>
          <a:off x="1431845" y="6806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6806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KQL Databases and KQL </a:t>
          </a:r>
          <a:r>
            <a:rPr lang="en-US" sz="1600" kern="1200" dirty="0" err="1"/>
            <a:t>Querysets</a:t>
          </a:r>
          <a:endParaRPr lang="en-US" sz="1600" kern="1200" dirty="0"/>
        </a:p>
      </dsp:txBody>
      <dsp:txXfrm>
        <a:off x="1831980" y="680629"/>
        <a:ext cx="3887020" cy="400950"/>
      </dsp:txXfrm>
    </dsp:sp>
    <dsp:sp modelId="{DD33F018-1AA6-4495-926F-5F3752E23E79}">
      <dsp:nvSpPr>
        <dsp:cNvPr id="0" name=""/>
        <dsp:cNvSpPr/>
      </dsp:nvSpPr>
      <dsp:spPr>
        <a:xfrm>
          <a:off x="2793" y="11247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3</a:t>
          </a:r>
          <a:br>
            <a:rPr lang="en-US" sz="1200" kern="1200" dirty="0"/>
          </a:br>
          <a:r>
            <a:rPr lang="en-US" sz="1200" kern="1200" dirty="0"/>
            <a:t>10:15 – 10 :45 AM</a:t>
          </a:r>
        </a:p>
      </dsp:txBody>
      <dsp:txXfrm>
        <a:off x="2793" y="1124779"/>
        <a:ext cx="1429051" cy="400950"/>
      </dsp:txXfrm>
    </dsp:sp>
    <dsp:sp modelId="{ED0663BD-4031-4A4B-A88C-F7B9529D288B}">
      <dsp:nvSpPr>
        <dsp:cNvPr id="0" name=""/>
        <dsp:cNvSpPr/>
      </dsp:nvSpPr>
      <dsp:spPr>
        <a:xfrm>
          <a:off x="1431845" y="11247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11247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Power BI Real-time Reports</a:t>
          </a:r>
        </a:p>
      </dsp:txBody>
      <dsp:txXfrm>
        <a:off x="1831980" y="1124779"/>
        <a:ext cx="3887020" cy="400950"/>
      </dsp:txXfrm>
    </dsp:sp>
    <dsp:sp modelId="{87122FBB-B5F0-45A6-8E91-D99B369CB2DF}">
      <dsp:nvSpPr>
        <dsp:cNvPr id="0" name=""/>
        <dsp:cNvSpPr/>
      </dsp:nvSpPr>
      <dsp:spPr>
        <a:xfrm>
          <a:off x="2793" y="15689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Break and Review</a:t>
          </a:r>
          <a:br>
            <a:rPr lang="en-US" sz="1200" kern="1200" dirty="0"/>
          </a:br>
          <a:r>
            <a:rPr lang="en-US" sz="1200" kern="1200" dirty="0"/>
            <a:t>10:45 – 11:00 AM</a:t>
          </a:r>
        </a:p>
      </dsp:txBody>
      <dsp:txXfrm>
        <a:off x="2793" y="1568929"/>
        <a:ext cx="1429051" cy="400950"/>
      </dsp:txXfrm>
    </dsp:sp>
    <dsp:sp modelId="{F33BC3AF-291E-45EA-8980-CA6AB2AD82BC}">
      <dsp:nvSpPr>
        <dsp:cNvPr id="0" name=""/>
        <dsp:cNvSpPr/>
      </dsp:nvSpPr>
      <dsp:spPr>
        <a:xfrm>
          <a:off x="1431845" y="15689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DCA20E-EF40-4443-AE6C-4419507E0ADD}">
      <dsp:nvSpPr>
        <dsp:cNvPr id="0" name=""/>
        <dsp:cNvSpPr/>
      </dsp:nvSpPr>
      <dsp:spPr>
        <a:xfrm>
          <a:off x="2793" y="20130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4</a:t>
          </a:r>
          <a:br>
            <a:rPr lang="en-US" sz="1200" kern="1200" dirty="0"/>
          </a:br>
          <a:r>
            <a:rPr lang="en-US" sz="1200" kern="1200" dirty="0"/>
            <a:t>11:00 – 11:30 AM</a:t>
          </a:r>
        </a:p>
      </dsp:txBody>
      <dsp:txXfrm>
        <a:off x="2793" y="2013079"/>
        <a:ext cx="1429051" cy="400950"/>
      </dsp:txXfrm>
    </dsp:sp>
    <dsp:sp modelId="{9FF193CF-5DA3-4295-8EFA-F0AF225985FE}">
      <dsp:nvSpPr>
        <dsp:cNvPr id="0" name=""/>
        <dsp:cNvSpPr/>
      </dsp:nvSpPr>
      <dsp:spPr>
        <a:xfrm>
          <a:off x="1431845" y="20130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37732-8521-4CD2-BB22-C88548DB70DC}">
      <dsp:nvSpPr>
        <dsp:cNvPr id="0" name=""/>
        <dsp:cNvSpPr/>
      </dsp:nvSpPr>
      <dsp:spPr>
        <a:xfrm>
          <a:off x="1831980" y="20130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Activator</a:t>
          </a:r>
        </a:p>
      </dsp:txBody>
      <dsp:txXfrm>
        <a:off x="1831980" y="2013079"/>
        <a:ext cx="3887020" cy="400950"/>
      </dsp:txXfrm>
    </dsp:sp>
    <dsp:sp modelId="{DBC2B4E3-D1A9-4812-9CF2-731CEE4CA5BD}">
      <dsp:nvSpPr>
        <dsp:cNvPr id="0" name=""/>
        <dsp:cNvSpPr/>
      </dsp:nvSpPr>
      <dsp:spPr>
        <a:xfrm>
          <a:off x="2793" y="24572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Lunch Break</a:t>
          </a:r>
          <a:br>
            <a:rPr lang="en-US" sz="1200" kern="1200" dirty="0"/>
          </a:br>
          <a:r>
            <a:rPr lang="en-US" sz="1200" kern="1200" dirty="0"/>
            <a:t>11:30  – 12:30 PM </a:t>
          </a:r>
        </a:p>
      </dsp:txBody>
      <dsp:txXfrm>
        <a:off x="2793" y="2457229"/>
        <a:ext cx="1429051" cy="400950"/>
      </dsp:txXfrm>
    </dsp:sp>
    <dsp:sp modelId="{12019DD3-CEE8-4A20-9397-5F90C48F8D42}">
      <dsp:nvSpPr>
        <dsp:cNvPr id="0" name=""/>
        <dsp:cNvSpPr/>
      </dsp:nvSpPr>
      <dsp:spPr>
        <a:xfrm>
          <a:off x="1431845" y="24572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5B4259-2E14-48EF-8986-FF4DA92CF962}">
      <dsp:nvSpPr>
        <dsp:cNvPr id="0" name=""/>
        <dsp:cNvSpPr/>
      </dsp:nvSpPr>
      <dsp:spPr>
        <a:xfrm>
          <a:off x="2793" y="29013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5</a:t>
          </a:r>
          <a:br>
            <a:rPr lang="en-US" sz="1200" kern="1200" dirty="0"/>
          </a:br>
          <a:r>
            <a:rPr lang="en-US" sz="1200" kern="1200" dirty="0"/>
            <a:t>12:30pm – 2:00 PM</a:t>
          </a:r>
        </a:p>
      </dsp:txBody>
      <dsp:txXfrm>
        <a:off x="2793" y="2901379"/>
        <a:ext cx="1429051" cy="400950"/>
      </dsp:txXfrm>
    </dsp:sp>
    <dsp:sp modelId="{F6B465F5-54D4-46E8-828A-167957ECFB8A}">
      <dsp:nvSpPr>
        <dsp:cNvPr id="0" name=""/>
        <dsp:cNvSpPr/>
      </dsp:nvSpPr>
      <dsp:spPr>
        <a:xfrm>
          <a:off x="1431845" y="29013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9132FB-31AB-422F-BBA8-9E3CB0F9539B}">
      <dsp:nvSpPr>
        <dsp:cNvPr id="0" name=""/>
        <dsp:cNvSpPr/>
      </dsp:nvSpPr>
      <dsp:spPr>
        <a:xfrm>
          <a:off x="1831980" y="29013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Synapse Data Warehouse and pipelines</a:t>
          </a:r>
        </a:p>
      </dsp:txBody>
      <dsp:txXfrm>
        <a:off x="1831980" y="2901379"/>
        <a:ext cx="3887020" cy="400950"/>
      </dsp:txXfrm>
    </dsp:sp>
    <dsp:sp modelId="{F6435C6A-E151-41BB-827E-22312712DE76}">
      <dsp:nvSpPr>
        <dsp:cNvPr id="0" name=""/>
        <dsp:cNvSpPr/>
      </dsp:nvSpPr>
      <dsp:spPr>
        <a:xfrm>
          <a:off x="2793" y="33455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6</a:t>
          </a:r>
          <a:br>
            <a:rPr lang="en-US" sz="1200" kern="1200" dirty="0"/>
          </a:br>
          <a:r>
            <a:rPr lang="en-US" sz="1200" kern="1200" dirty="0"/>
            <a:t>2:00-3:00 PM</a:t>
          </a:r>
        </a:p>
      </dsp:txBody>
      <dsp:txXfrm>
        <a:off x="2793" y="3345529"/>
        <a:ext cx="1429051" cy="400950"/>
      </dsp:txXfrm>
    </dsp:sp>
    <dsp:sp modelId="{8B764439-FF55-4F8E-BC23-5BD442C9AE38}">
      <dsp:nvSpPr>
        <dsp:cNvPr id="0" name=""/>
        <dsp:cNvSpPr/>
      </dsp:nvSpPr>
      <dsp:spPr>
        <a:xfrm>
          <a:off x="1431845" y="33455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3455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Lakehouse with notebooks</a:t>
          </a:r>
        </a:p>
      </dsp:txBody>
      <dsp:txXfrm>
        <a:off x="1831980" y="3345529"/>
        <a:ext cx="3887020" cy="400950"/>
      </dsp:txXfrm>
    </dsp:sp>
    <dsp:sp modelId="{409B05E0-1247-4993-B50D-9B26C2DE4F95}">
      <dsp:nvSpPr>
        <dsp:cNvPr id="0" name=""/>
        <dsp:cNvSpPr/>
      </dsp:nvSpPr>
      <dsp:spPr>
        <a:xfrm>
          <a:off x="2793" y="37896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Break and Q&amp;A</a:t>
          </a:r>
          <a:br>
            <a:rPr lang="en-US" sz="1200" kern="1200" dirty="0"/>
          </a:br>
          <a:r>
            <a:rPr lang="en-US" sz="1200" kern="1200" dirty="0"/>
            <a:t>3:00 – 3:15</a:t>
          </a:r>
        </a:p>
      </dsp:txBody>
      <dsp:txXfrm>
        <a:off x="2793" y="3789679"/>
        <a:ext cx="1429051" cy="400950"/>
      </dsp:txXfrm>
    </dsp:sp>
    <dsp:sp modelId="{2E573CF3-DA17-450A-B9F5-9CB67B1EC731}">
      <dsp:nvSpPr>
        <dsp:cNvPr id="0" name=""/>
        <dsp:cNvSpPr/>
      </dsp:nvSpPr>
      <dsp:spPr>
        <a:xfrm>
          <a:off x="1431845" y="37896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4B07A-A7D9-41F4-B4C4-4ACDC8F2C0FE}">
      <dsp:nvSpPr>
        <dsp:cNvPr id="0" name=""/>
        <dsp:cNvSpPr/>
      </dsp:nvSpPr>
      <dsp:spPr>
        <a:xfrm>
          <a:off x="2793" y="42338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7</a:t>
          </a:r>
          <a:br>
            <a:rPr lang="en-US" sz="1200" kern="1200" dirty="0"/>
          </a:br>
          <a:r>
            <a:rPr lang="en-US" sz="1200" kern="1200" dirty="0"/>
            <a:t>3:15-4::30 PM</a:t>
          </a:r>
        </a:p>
      </dsp:txBody>
      <dsp:txXfrm>
        <a:off x="2793" y="4233829"/>
        <a:ext cx="1429051" cy="400950"/>
      </dsp:txXfrm>
    </dsp:sp>
    <dsp:sp modelId="{0E0E5E46-AFB4-459C-9112-EBE1D51D9117}">
      <dsp:nvSpPr>
        <dsp:cNvPr id="0" name=""/>
        <dsp:cNvSpPr/>
      </dsp:nvSpPr>
      <dsp:spPr>
        <a:xfrm>
          <a:off x="1431845" y="42338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D3AC2-9F90-4FF7-8C89-53E5578CDE3A}">
      <dsp:nvSpPr>
        <dsp:cNvPr id="0" name=""/>
        <dsp:cNvSpPr/>
      </dsp:nvSpPr>
      <dsp:spPr>
        <a:xfrm>
          <a:off x="1831980" y="42338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Science – Building ML models</a:t>
          </a:r>
        </a:p>
      </dsp:txBody>
      <dsp:txXfrm>
        <a:off x="1831980" y="4233829"/>
        <a:ext cx="3887020" cy="400950"/>
      </dsp:txXfrm>
    </dsp:sp>
    <dsp:sp modelId="{4313B9EB-F567-4A7A-AA3E-72B3FDCC8876}">
      <dsp:nvSpPr>
        <dsp:cNvPr id="0" name=""/>
        <dsp:cNvSpPr/>
      </dsp:nvSpPr>
      <dsp:spPr>
        <a:xfrm>
          <a:off x="2793" y="46779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Closing</a:t>
          </a:r>
          <a:br>
            <a:rPr lang="en-US" sz="1200" kern="1200" dirty="0"/>
          </a:br>
          <a:r>
            <a:rPr lang="en-US" sz="1200" kern="1200" dirty="0"/>
            <a:t>4:30 – 4:45 PM</a:t>
          </a:r>
        </a:p>
      </dsp:txBody>
      <dsp:txXfrm>
        <a:off x="2793" y="4677979"/>
        <a:ext cx="1429051" cy="400950"/>
      </dsp:txXfrm>
    </dsp:sp>
    <dsp:sp modelId="{2EAB0603-1675-4C94-8189-68F8DE5ED2AA}">
      <dsp:nvSpPr>
        <dsp:cNvPr id="0" name=""/>
        <dsp:cNvSpPr/>
      </dsp:nvSpPr>
      <dsp:spPr>
        <a:xfrm>
          <a:off x="1431845" y="46779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0F26F2-4521-402A-BE82-76C7D9514C8B}">
      <dsp:nvSpPr>
        <dsp:cNvPr id="0" name=""/>
        <dsp:cNvSpPr/>
      </dsp:nvSpPr>
      <dsp:spPr>
        <a:xfrm>
          <a:off x="1831980" y="46779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Feedback and next steps</a:t>
          </a:r>
        </a:p>
      </dsp:txBody>
      <dsp:txXfrm>
        <a:off x="1831980" y="4677979"/>
        <a:ext cx="3887020" cy="400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27200"/>
          <a:ext cx="1429051" cy="129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Modules 1-3</a:t>
          </a:r>
          <a:br>
            <a:rPr lang="en-US" sz="2100" kern="1200" dirty="0"/>
          </a:br>
          <a:r>
            <a:rPr lang="en-US" sz="2100" kern="1200" dirty="0"/>
            <a:t>9:00 – 10:00 AM</a:t>
          </a:r>
        </a:p>
      </dsp:txBody>
      <dsp:txXfrm>
        <a:off x="2793" y="227200"/>
        <a:ext cx="1429051" cy="1299375"/>
      </dsp:txXfrm>
    </dsp:sp>
    <dsp:sp modelId="{5F92FD12-F3C2-42E1-914F-DC70E8252135}">
      <dsp:nvSpPr>
        <dsp:cNvPr id="0" name=""/>
        <dsp:cNvSpPr/>
      </dsp:nvSpPr>
      <dsp:spPr>
        <a:xfrm>
          <a:off x="1431845" y="227200"/>
          <a:ext cx="285810" cy="129937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27200"/>
          <a:ext cx="3887020" cy="12993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Solution Overview</a:t>
          </a:r>
        </a:p>
        <a:p>
          <a:pPr marL="228600" lvl="1" indent="-228600" algn="l" defTabSz="933450">
            <a:lnSpc>
              <a:spcPct val="90000"/>
            </a:lnSpc>
            <a:spcBef>
              <a:spcPct val="0"/>
            </a:spcBef>
            <a:spcAft>
              <a:spcPct val="15000"/>
            </a:spcAft>
            <a:buChar char="•"/>
          </a:pPr>
          <a:r>
            <a:rPr lang="en-US" sz="2100" kern="1200" dirty="0"/>
            <a:t>Setup</a:t>
          </a:r>
        </a:p>
      </dsp:txBody>
      <dsp:txXfrm>
        <a:off x="1831980" y="227200"/>
        <a:ext cx="3887020" cy="1299375"/>
      </dsp:txXfrm>
    </dsp:sp>
    <dsp:sp modelId="{9143A9F0-261C-427B-98F2-77380F743F7C}">
      <dsp:nvSpPr>
        <dsp:cNvPr id="0" name=""/>
        <dsp:cNvSpPr/>
      </dsp:nvSpPr>
      <dsp:spPr>
        <a:xfrm>
          <a:off x="2793" y="1602175"/>
          <a:ext cx="1429051" cy="111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 6</a:t>
          </a:r>
        </a:p>
        <a:p>
          <a:pPr marL="0" lvl="0" indent="0" algn="r" defTabSz="933450">
            <a:lnSpc>
              <a:spcPct val="90000"/>
            </a:lnSpc>
            <a:spcBef>
              <a:spcPct val="0"/>
            </a:spcBef>
            <a:spcAft>
              <a:spcPct val="35000"/>
            </a:spcAft>
            <a:buNone/>
          </a:pPr>
          <a:r>
            <a:rPr lang="en-US" sz="2100" kern="1200" dirty="0"/>
            <a:t>10:00 – 11:00 AM</a:t>
          </a:r>
        </a:p>
      </dsp:txBody>
      <dsp:txXfrm>
        <a:off x="2793" y="1602175"/>
        <a:ext cx="1429051" cy="1117462"/>
      </dsp:txXfrm>
    </dsp:sp>
    <dsp:sp modelId="{AC771E73-C6F8-453F-B0DC-C4C5E05E544C}">
      <dsp:nvSpPr>
        <dsp:cNvPr id="0" name=""/>
        <dsp:cNvSpPr/>
      </dsp:nvSpPr>
      <dsp:spPr>
        <a:xfrm>
          <a:off x="1431845" y="1602175"/>
          <a:ext cx="285810" cy="111746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1602175"/>
          <a:ext cx="3887020" cy="111746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Module 6: Lakehouse</a:t>
          </a:r>
        </a:p>
        <a:p>
          <a:pPr marL="228600" lvl="1" indent="-228600" algn="l" defTabSz="933450">
            <a:lnSpc>
              <a:spcPct val="90000"/>
            </a:lnSpc>
            <a:spcBef>
              <a:spcPct val="0"/>
            </a:spcBef>
            <a:spcAft>
              <a:spcPct val="15000"/>
            </a:spcAft>
            <a:buChar char="•"/>
          </a:pPr>
          <a:r>
            <a:rPr lang="en-US" sz="2100" kern="1200" dirty="0"/>
            <a:t>Medallion Architecture, notebooks, and data wrangler</a:t>
          </a:r>
        </a:p>
      </dsp:txBody>
      <dsp:txXfrm>
        <a:off x="1831980" y="1602175"/>
        <a:ext cx="3887020" cy="1117462"/>
      </dsp:txXfrm>
    </dsp:sp>
    <dsp:sp modelId="{DD33F018-1AA6-4495-926F-5F3752E23E79}">
      <dsp:nvSpPr>
        <dsp:cNvPr id="0" name=""/>
        <dsp:cNvSpPr/>
      </dsp:nvSpPr>
      <dsp:spPr>
        <a:xfrm>
          <a:off x="2793" y="2795238"/>
          <a:ext cx="1429051" cy="111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 7</a:t>
          </a:r>
        </a:p>
        <a:p>
          <a:pPr marL="0" lvl="0" indent="0" algn="r" defTabSz="933450">
            <a:lnSpc>
              <a:spcPct val="90000"/>
            </a:lnSpc>
            <a:spcBef>
              <a:spcPct val="0"/>
            </a:spcBef>
            <a:spcAft>
              <a:spcPct val="35000"/>
            </a:spcAft>
            <a:buNone/>
          </a:pPr>
          <a:r>
            <a:rPr lang="en-US" sz="2100" kern="1200" dirty="0"/>
            <a:t>11:00 – 12:30 PM</a:t>
          </a:r>
        </a:p>
      </dsp:txBody>
      <dsp:txXfrm>
        <a:off x="2793" y="2795238"/>
        <a:ext cx="1429051" cy="1117462"/>
      </dsp:txXfrm>
    </dsp:sp>
    <dsp:sp modelId="{ED0663BD-4031-4A4B-A88C-F7B9529D288B}">
      <dsp:nvSpPr>
        <dsp:cNvPr id="0" name=""/>
        <dsp:cNvSpPr/>
      </dsp:nvSpPr>
      <dsp:spPr>
        <a:xfrm>
          <a:off x="1431845" y="2795238"/>
          <a:ext cx="285810" cy="111746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2795238"/>
          <a:ext cx="3887020" cy="111746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Data Science</a:t>
          </a:r>
        </a:p>
        <a:p>
          <a:pPr marL="228600" lvl="1" indent="-228600" algn="l" defTabSz="933450">
            <a:lnSpc>
              <a:spcPct val="90000"/>
            </a:lnSpc>
            <a:spcBef>
              <a:spcPct val="0"/>
            </a:spcBef>
            <a:spcAft>
              <a:spcPct val="15000"/>
            </a:spcAft>
            <a:buChar char="•"/>
          </a:pPr>
          <a:r>
            <a:rPr lang="en-US" sz="2100" kern="1200" dirty="0"/>
            <a:t>Build ML models to predict stock prices</a:t>
          </a:r>
        </a:p>
      </dsp:txBody>
      <dsp:txXfrm>
        <a:off x="1831980" y="2795238"/>
        <a:ext cx="3887020" cy="1117462"/>
      </dsp:txXfrm>
    </dsp:sp>
    <dsp:sp modelId="{F6435C6A-E151-41BB-827E-22312712DE76}">
      <dsp:nvSpPr>
        <dsp:cNvPr id="0" name=""/>
        <dsp:cNvSpPr/>
      </dsp:nvSpPr>
      <dsp:spPr>
        <a:xfrm>
          <a:off x="2793" y="3988300"/>
          <a:ext cx="1429051" cy="9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Closing</a:t>
          </a:r>
          <a:br>
            <a:rPr lang="en-US" sz="2100" kern="1200" dirty="0"/>
          </a:br>
          <a:r>
            <a:rPr lang="en-US" sz="2100" kern="1200" dirty="0"/>
            <a:t>12:30pm – 1:00 PM</a:t>
          </a:r>
        </a:p>
      </dsp:txBody>
      <dsp:txXfrm>
        <a:off x="2793" y="3988300"/>
        <a:ext cx="1429051" cy="987525"/>
      </dsp:txXfrm>
    </dsp:sp>
    <dsp:sp modelId="{8B764439-FF55-4F8E-BC23-5BD442C9AE38}">
      <dsp:nvSpPr>
        <dsp:cNvPr id="0" name=""/>
        <dsp:cNvSpPr/>
      </dsp:nvSpPr>
      <dsp:spPr>
        <a:xfrm>
          <a:off x="1431845" y="3988300"/>
          <a:ext cx="285810" cy="98752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988300"/>
          <a:ext cx="3887020" cy="98752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Q&amp;A, Feedback, and next steps</a:t>
          </a:r>
        </a:p>
      </dsp:txBody>
      <dsp:txXfrm>
        <a:off x="1831980" y="3988300"/>
        <a:ext cx="3887020" cy="987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918" y="141968"/>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1</a:t>
          </a:r>
          <a:br>
            <a:rPr lang="en-US" sz="2600" kern="1200" dirty="0"/>
          </a:br>
          <a:r>
            <a:rPr lang="en-US" sz="2400" kern="1200" dirty="0"/>
            <a:t>Modules 1-3</a:t>
          </a:r>
        </a:p>
      </dsp:txBody>
      <dsp:txXfrm>
        <a:off x="2918" y="141968"/>
        <a:ext cx="1492994" cy="1184287"/>
      </dsp:txXfrm>
    </dsp:sp>
    <dsp:sp modelId="{5F92FD12-F3C2-42E1-914F-DC70E8252135}">
      <dsp:nvSpPr>
        <dsp:cNvPr id="0" name=""/>
        <dsp:cNvSpPr/>
      </dsp:nvSpPr>
      <dsp:spPr>
        <a:xfrm>
          <a:off x="1495912" y="141968"/>
          <a:ext cx="298598" cy="1184287"/>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E0C7F-4CBE-4CE8-98E5-12B274BC10ED}">
      <dsp:nvSpPr>
        <dsp:cNvPr id="0" name=""/>
        <dsp:cNvSpPr/>
      </dsp:nvSpPr>
      <dsp:spPr>
        <a:xfrm>
          <a:off x="1913951" y="141968"/>
          <a:ext cx="4060943" cy="118428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Solution Overview</a:t>
          </a:r>
        </a:p>
        <a:p>
          <a:pPr marL="285750" lvl="1" indent="-285750" algn="l" defTabSz="1289050">
            <a:lnSpc>
              <a:spcPct val="90000"/>
            </a:lnSpc>
            <a:spcBef>
              <a:spcPct val="0"/>
            </a:spcBef>
            <a:spcAft>
              <a:spcPct val="15000"/>
            </a:spcAft>
            <a:buChar char="•"/>
          </a:pPr>
          <a:r>
            <a:rPr lang="en-US" sz="2900" kern="1200" dirty="0"/>
            <a:t>Setup, KQL, Reports</a:t>
          </a:r>
        </a:p>
      </dsp:txBody>
      <dsp:txXfrm>
        <a:off x="1913951" y="141968"/>
        <a:ext cx="4060943" cy="1184287"/>
      </dsp:txXfrm>
    </dsp:sp>
    <dsp:sp modelId="{9143A9F0-261C-427B-98F2-77380F743F7C}">
      <dsp:nvSpPr>
        <dsp:cNvPr id="0" name=""/>
        <dsp:cNvSpPr/>
      </dsp:nvSpPr>
      <dsp:spPr>
        <a:xfrm>
          <a:off x="2918" y="1800746"/>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2</a:t>
          </a:r>
          <a:br>
            <a:rPr lang="en-US" sz="2600" kern="1200" dirty="0"/>
          </a:br>
          <a:r>
            <a:rPr lang="en-US" sz="2400" kern="1200" dirty="0"/>
            <a:t>Module 6</a:t>
          </a:r>
        </a:p>
      </dsp:txBody>
      <dsp:txXfrm>
        <a:off x="2918" y="1800746"/>
        <a:ext cx="1492994" cy="1184287"/>
      </dsp:txXfrm>
    </dsp:sp>
    <dsp:sp modelId="{AC771E73-C6F8-453F-B0DC-C4C5E05E544C}">
      <dsp:nvSpPr>
        <dsp:cNvPr id="0" name=""/>
        <dsp:cNvSpPr/>
      </dsp:nvSpPr>
      <dsp:spPr>
        <a:xfrm>
          <a:off x="1495912" y="1430656"/>
          <a:ext cx="298598" cy="1924467"/>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F9FC5-446C-4278-9462-15C0D2EA1B06}">
      <dsp:nvSpPr>
        <dsp:cNvPr id="0" name=""/>
        <dsp:cNvSpPr/>
      </dsp:nvSpPr>
      <dsp:spPr>
        <a:xfrm>
          <a:off x="1913951" y="1430656"/>
          <a:ext cx="4060943" cy="192446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a:t>Lakehouse</a:t>
          </a:r>
          <a:endParaRPr lang="en-US" sz="2900" kern="1200" dirty="0"/>
        </a:p>
        <a:p>
          <a:pPr marL="285750" lvl="1" indent="-285750" algn="l" defTabSz="1289050">
            <a:lnSpc>
              <a:spcPct val="90000"/>
            </a:lnSpc>
            <a:spcBef>
              <a:spcPct val="0"/>
            </a:spcBef>
            <a:spcAft>
              <a:spcPct val="15000"/>
            </a:spcAft>
            <a:buChar char="•"/>
          </a:pPr>
          <a:r>
            <a:rPr lang="en-US" sz="2900" kern="1200" dirty="0"/>
            <a:t>Medallion Architecture, notebooks, and data wrangler</a:t>
          </a:r>
        </a:p>
      </dsp:txBody>
      <dsp:txXfrm>
        <a:off x="1913951" y="1430656"/>
        <a:ext cx="4060943" cy="1924467"/>
      </dsp:txXfrm>
    </dsp:sp>
    <dsp:sp modelId="{DD33F018-1AA6-4495-926F-5F3752E23E79}">
      <dsp:nvSpPr>
        <dsp:cNvPr id="0" name=""/>
        <dsp:cNvSpPr/>
      </dsp:nvSpPr>
      <dsp:spPr>
        <a:xfrm>
          <a:off x="2918" y="3626064"/>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3</a:t>
          </a:r>
          <a:br>
            <a:rPr lang="en-US" sz="2600" kern="1200" dirty="0"/>
          </a:br>
          <a:r>
            <a:rPr lang="en-US" sz="2400" kern="1200" dirty="0"/>
            <a:t>Module 7</a:t>
          </a:r>
          <a:endParaRPr lang="en-US" sz="2600" kern="1200" dirty="0"/>
        </a:p>
      </dsp:txBody>
      <dsp:txXfrm>
        <a:off x="2918" y="3626064"/>
        <a:ext cx="1492994" cy="1184287"/>
      </dsp:txXfrm>
    </dsp:sp>
    <dsp:sp modelId="{ED0663BD-4031-4A4B-A88C-F7B9529D288B}">
      <dsp:nvSpPr>
        <dsp:cNvPr id="0" name=""/>
        <dsp:cNvSpPr/>
      </dsp:nvSpPr>
      <dsp:spPr>
        <a:xfrm>
          <a:off x="1495912" y="3459523"/>
          <a:ext cx="298598" cy="1517368"/>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DA226-3F69-4A0B-BB49-9F9A4BAA7C6F}">
      <dsp:nvSpPr>
        <dsp:cNvPr id="0" name=""/>
        <dsp:cNvSpPr/>
      </dsp:nvSpPr>
      <dsp:spPr>
        <a:xfrm>
          <a:off x="1913951" y="3459523"/>
          <a:ext cx="4060943" cy="151736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Data Science</a:t>
          </a:r>
        </a:p>
        <a:p>
          <a:pPr marL="285750" lvl="1" indent="-285750" algn="l" defTabSz="1289050">
            <a:lnSpc>
              <a:spcPct val="90000"/>
            </a:lnSpc>
            <a:spcBef>
              <a:spcPct val="0"/>
            </a:spcBef>
            <a:spcAft>
              <a:spcPct val="15000"/>
            </a:spcAft>
            <a:buChar char="•"/>
          </a:pPr>
          <a:r>
            <a:rPr lang="en-US" sz="2900" kern="1200" dirty="0"/>
            <a:t>Build ML models to predict stock prices</a:t>
          </a:r>
        </a:p>
      </dsp:txBody>
      <dsp:txXfrm>
        <a:off x="1913951" y="3459523"/>
        <a:ext cx="4060943" cy="15173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48C60-DA9E-413A-A51B-D34A21907C6E}">
      <dsp:nvSpPr>
        <dsp:cNvPr id="0" name=""/>
        <dsp:cNvSpPr/>
      </dsp:nvSpPr>
      <dsp:spPr>
        <a:xfrm>
          <a:off x="0" y="499"/>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A034CC-BD0F-4AEA-B98E-A1DC2BD4FD30}">
      <dsp:nvSpPr>
        <dsp:cNvPr id="0" name=""/>
        <dsp:cNvSpPr/>
      </dsp:nvSpPr>
      <dsp:spPr>
        <a:xfrm>
          <a:off x="0" y="499"/>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err="1"/>
            <a:t>Eventstream</a:t>
          </a:r>
          <a:endParaRPr lang="en-US" sz="2700" kern="1200"/>
        </a:p>
      </dsp:txBody>
      <dsp:txXfrm>
        <a:off x="0" y="499"/>
        <a:ext cx="10893107" cy="584027"/>
      </dsp:txXfrm>
    </dsp:sp>
    <dsp:sp modelId="{020A51E5-5C79-4DB2-A323-268DF5AA6E39}">
      <dsp:nvSpPr>
        <dsp:cNvPr id="0" name=""/>
        <dsp:cNvSpPr/>
      </dsp:nvSpPr>
      <dsp:spPr>
        <a:xfrm>
          <a:off x="0" y="584526"/>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5B31B-7DC0-4CD2-AB19-2BDB88F858AF}">
      <dsp:nvSpPr>
        <dsp:cNvPr id="0" name=""/>
        <dsp:cNvSpPr/>
      </dsp:nvSpPr>
      <dsp:spPr>
        <a:xfrm>
          <a:off x="0" y="584526"/>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KQL Database </a:t>
          </a:r>
        </a:p>
      </dsp:txBody>
      <dsp:txXfrm>
        <a:off x="0" y="584526"/>
        <a:ext cx="10893107" cy="584027"/>
      </dsp:txXfrm>
    </dsp:sp>
    <dsp:sp modelId="{80480719-82B9-432A-94C1-E76B2D945C9F}">
      <dsp:nvSpPr>
        <dsp:cNvPr id="0" name=""/>
        <dsp:cNvSpPr/>
      </dsp:nvSpPr>
      <dsp:spPr>
        <a:xfrm>
          <a:off x="0" y="1168553"/>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75B70-452A-48C4-8B72-CB8D00CCEE1F}">
      <dsp:nvSpPr>
        <dsp:cNvPr id="0" name=""/>
        <dsp:cNvSpPr/>
      </dsp:nvSpPr>
      <dsp:spPr>
        <a:xfrm>
          <a:off x="0" y="1168553"/>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KQL Queryset  </a:t>
          </a:r>
        </a:p>
      </dsp:txBody>
      <dsp:txXfrm>
        <a:off x="0" y="1168553"/>
        <a:ext cx="10893107" cy="584027"/>
      </dsp:txXfrm>
    </dsp:sp>
    <dsp:sp modelId="{CA5BCCC9-990C-4DCE-8620-AE576D8123B7}">
      <dsp:nvSpPr>
        <dsp:cNvPr id="0" name=""/>
        <dsp:cNvSpPr/>
      </dsp:nvSpPr>
      <dsp:spPr>
        <a:xfrm>
          <a:off x="0" y="1752580"/>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AA254-21B4-4FBE-812D-1B123543FE20}">
      <dsp:nvSpPr>
        <dsp:cNvPr id="0" name=""/>
        <dsp:cNvSpPr/>
      </dsp:nvSpPr>
      <dsp:spPr>
        <a:xfrm>
          <a:off x="0" y="1752580"/>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err="1"/>
            <a:t>Eventhouse</a:t>
          </a:r>
          <a:r>
            <a:rPr lang="en-US" sz="2700" kern="1200"/>
            <a:t> (preview)</a:t>
          </a:r>
        </a:p>
      </dsp:txBody>
      <dsp:txXfrm>
        <a:off x="0" y="1752580"/>
        <a:ext cx="10893107" cy="584027"/>
      </dsp:txXfrm>
    </dsp:sp>
    <dsp:sp modelId="{52E33CCF-F31D-4E5A-B576-470E93F041D5}">
      <dsp:nvSpPr>
        <dsp:cNvPr id="0" name=""/>
        <dsp:cNvSpPr/>
      </dsp:nvSpPr>
      <dsp:spPr>
        <a:xfrm>
          <a:off x="0" y="2336608"/>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AA1B70-E5D6-44C7-92A4-A2A77566CCFD}">
      <dsp:nvSpPr>
        <dsp:cNvPr id="0" name=""/>
        <dsp:cNvSpPr/>
      </dsp:nvSpPr>
      <dsp:spPr>
        <a:xfrm>
          <a:off x="0" y="2336608"/>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Real-Time Dashboards in KQL (preview projected for Q1)</a:t>
          </a:r>
        </a:p>
      </dsp:txBody>
      <dsp:txXfrm>
        <a:off x="0" y="2336608"/>
        <a:ext cx="10893107" cy="584027"/>
      </dsp:txXfrm>
    </dsp:sp>
    <dsp:sp modelId="{C795BBDF-9A1C-49FD-AE01-B4F1553405AE}">
      <dsp:nvSpPr>
        <dsp:cNvPr id="0" name=""/>
        <dsp:cNvSpPr/>
      </dsp:nvSpPr>
      <dsp:spPr>
        <a:xfrm>
          <a:off x="0" y="2920635"/>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6FE9D-BBB7-4652-AD92-EF022F2CD822}">
      <dsp:nvSpPr>
        <dsp:cNvPr id="0" name=""/>
        <dsp:cNvSpPr/>
      </dsp:nvSpPr>
      <dsp:spPr>
        <a:xfrm>
          <a:off x="0" y="2920635"/>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Power BI</a:t>
          </a:r>
        </a:p>
      </dsp:txBody>
      <dsp:txXfrm>
        <a:off x="0" y="2920635"/>
        <a:ext cx="10893107" cy="584027"/>
      </dsp:txXfrm>
    </dsp:sp>
    <dsp:sp modelId="{DA7BF01C-2998-4B0D-BB94-81C59DC5D787}">
      <dsp:nvSpPr>
        <dsp:cNvPr id="0" name=""/>
        <dsp:cNvSpPr/>
      </dsp:nvSpPr>
      <dsp:spPr>
        <a:xfrm>
          <a:off x="0" y="3504662"/>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DA6C87-D12A-4126-A396-95183800259C}">
      <dsp:nvSpPr>
        <dsp:cNvPr id="0" name=""/>
        <dsp:cNvSpPr/>
      </dsp:nvSpPr>
      <dsp:spPr>
        <a:xfrm>
          <a:off x="0" y="3504662"/>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Data Activator</a:t>
          </a:r>
        </a:p>
      </dsp:txBody>
      <dsp:txXfrm>
        <a:off x="0" y="3504662"/>
        <a:ext cx="10893107" cy="5840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53A93-0DBF-48B0-BF1D-D405A5EC8528}">
      <dsp:nvSpPr>
        <dsp:cNvPr id="0" name=""/>
        <dsp:cNvSpPr/>
      </dsp:nvSpPr>
      <dsp:spPr>
        <a:xfrm>
          <a:off x="0" y="169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Unlimited Scale (query, ingestion, storage)</a:t>
          </a:r>
        </a:p>
      </dsp:txBody>
      <dsp:txXfrm>
        <a:off x="0" y="169333"/>
        <a:ext cx="2539999" cy="1524000"/>
      </dsp:txXfrm>
    </dsp:sp>
    <dsp:sp modelId="{AB8005C5-9B2B-4D3C-B6FC-B6DABE0F82D6}">
      <dsp:nvSpPr>
        <dsp:cNvPr id="0" name=""/>
        <dsp:cNvSpPr/>
      </dsp:nvSpPr>
      <dsp:spPr>
        <a:xfrm>
          <a:off x="2794000" y="169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Any data source</a:t>
          </a:r>
        </a:p>
      </dsp:txBody>
      <dsp:txXfrm>
        <a:off x="2794000" y="169333"/>
        <a:ext cx="2539999" cy="1524000"/>
      </dsp:txXfrm>
    </dsp:sp>
    <dsp:sp modelId="{B6959A12-86F9-4FC2-A203-62F596AEE32F}">
      <dsp:nvSpPr>
        <dsp:cNvPr id="0" name=""/>
        <dsp:cNvSpPr/>
      </dsp:nvSpPr>
      <dsp:spPr>
        <a:xfrm>
          <a:off x="5587999" y="169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Any data format</a:t>
          </a:r>
        </a:p>
      </dsp:txBody>
      <dsp:txXfrm>
        <a:off x="5587999" y="169333"/>
        <a:ext cx="2539999" cy="1524000"/>
      </dsp:txXfrm>
    </dsp:sp>
    <dsp:sp modelId="{77C2BEB0-982A-4491-858B-1D18561557CE}">
      <dsp:nvSpPr>
        <dsp:cNvPr id="0" name=""/>
        <dsp:cNvSpPr/>
      </dsp:nvSpPr>
      <dsp:spPr>
        <a:xfrm>
          <a:off x="0" y="1947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Structured</a:t>
          </a:r>
          <a:br>
            <a:rPr lang="en-US" sz="2400" kern="1200"/>
          </a:br>
          <a:r>
            <a:rPr lang="en-US" sz="2400" kern="1200"/>
            <a:t>Semi-Structured</a:t>
          </a:r>
          <a:br>
            <a:rPr lang="en-US" sz="2400" kern="1200"/>
          </a:br>
          <a:r>
            <a:rPr lang="en-US" sz="2400" kern="1200"/>
            <a:t>Free-text</a:t>
          </a:r>
        </a:p>
      </dsp:txBody>
      <dsp:txXfrm>
        <a:off x="0" y="1947333"/>
        <a:ext cx="2539999" cy="1524000"/>
      </dsp:txXfrm>
    </dsp:sp>
    <dsp:sp modelId="{052D36D8-6F6F-48C9-B356-68CD1E28ACFC}">
      <dsp:nvSpPr>
        <dsp:cNvPr id="0" name=""/>
        <dsp:cNvSpPr/>
      </dsp:nvSpPr>
      <dsp:spPr>
        <a:xfrm>
          <a:off x="2794000" y="1947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Real-time data Transformation of complicated data structure</a:t>
          </a:r>
        </a:p>
      </dsp:txBody>
      <dsp:txXfrm>
        <a:off x="2794000" y="1947333"/>
        <a:ext cx="2539999" cy="1524000"/>
      </dsp:txXfrm>
    </dsp:sp>
    <dsp:sp modelId="{AA2278FD-A79A-42D5-A9B4-7855CA0B1D49}">
      <dsp:nvSpPr>
        <dsp:cNvPr id="0" name=""/>
        <dsp:cNvSpPr/>
      </dsp:nvSpPr>
      <dsp:spPr>
        <a:xfrm>
          <a:off x="5587999" y="1947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Streaming analytics in NRT</a:t>
          </a:r>
        </a:p>
      </dsp:txBody>
      <dsp:txXfrm>
        <a:off x="5587999" y="1947333"/>
        <a:ext cx="2539999" cy="1524000"/>
      </dsp:txXfrm>
    </dsp:sp>
    <dsp:sp modelId="{13DD0E33-502F-4FB2-9088-BE5DAC40602C}">
      <dsp:nvSpPr>
        <dsp:cNvPr id="0" name=""/>
        <dsp:cNvSpPr/>
      </dsp:nvSpPr>
      <dsp:spPr>
        <a:xfrm>
          <a:off x="0" y="3725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High performance</a:t>
          </a:r>
          <a:br>
            <a:rPr lang="en-US" sz="2400" b="1" kern="1200"/>
          </a:br>
          <a:r>
            <a:rPr lang="en-US" sz="2400" b="1" kern="1200"/>
            <a:t>Low latency</a:t>
          </a:r>
          <a:br>
            <a:rPr lang="en-US" sz="2400" b="1" kern="1200"/>
          </a:br>
          <a:r>
            <a:rPr lang="en-US" sz="2400" b="1" kern="1200"/>
            <a:t>High freshness</a:t>
          </a:r>
        </a:p>
      </dsp:txBody>
      <dsp:txXfrm>
        <a:off x="0" y="3725333"/>
        <a:ext cx="2539999" cy="1524000"/>
      </dsp:txXfrm>
    </dsp:sp>
    <dsp:sp modelId="{92562178-B069-4A0F-B6BB-F49FDD13255B}">
      <dsp:nvSpPr>
        <dsp:cNvPr id="0" name=""/>
        <dsp:cNvSpPr/>
      </dsp:nvSpPr>
      <dsp:spPr>
        <a:xfrm>
          <a:off x="2794000" y="3725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Timeseries database</a:t>
          </a:r>
        </a:p>
      </dsp:txBody>
      <dsp:txXfrm>
        <a:off x="2794000" y="3725333"/>
        <a:ext cx="2539999" cy="1524000"/>
      </dsp:txXfrm>
    </dsp:sp>
    <dsp:sp modelId="{D0524005-B0D1-4538-9DDC-F27BC823CED7}">
      <dsp:nvSpPr>
        <dsp:cNvPr id="0" name=""/>
        <dsp:cNvSpPr/>
      </dsp:nvSpPr>
      <dsp:spPr>
        <a:xfrm>
          <a:off x="5587999" y="3725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Everything is indexed and partitioned</a:t>
          </a:r>
        </a:p>
      </dsp:txBody>
      <dsp:txXfrm>
        <a:off x="5587999" y="3725333"/>
        <a:ext cx="2539999" cy="152400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3/7/2024</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3/7/2024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power-bi/"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a:t>
            </a:fld>
            <a:endParaRPr lang="en-US"/>
          </a:p>
        </p:txBody>
      </p:sp>
    </p:spTree>
    <p:extLst>
      <p:ext uri="{BB962C8B-B14F-4D97-AF65-F5344CB8AC3E}">
        <p14:creationId xmlns:p14="http://schemas.microsoft.com/office/powerpoint/2010/main" val="3826147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Unlike the Data Science, Lakehouse, and Data Warehouse analytics scenarios, streaming data can be ingested into the </a:t>
            </a:r>
            <a:r>
              <a:rPr lang="en-US" sz="1800">
                <a:solidFill>
                  <a:srgbClr val="000000"/>
                </a:solidFill>
                <a:effectLst/>
                <a:latin typeface="Segoe UI" panose="020B0502040204020203" pitchFamily="34" charset="0"/>
                <a:ea typeface="Calibri" panose="020F0502020204030204" pitchFamily="34" charset="0"/>
              </a:rPr>
              <a:t>Microsoft Fabric </a:t>
            </a:r>
            <a:r>
              <a:rPr lang="en-US" sz="1800">
                <a:solidFill>
                  <a:srgbClr val="000000"/>
                </a:solidFill>
                <a:effectLst/>
                <a:latin typeface="Segoe UI" panose="020B0502040204020203" pitchFamily="34" charset="0"/>
                <a:ea typeface="Times New Roman" panose="02020603050405020304" pitchFamily="18" charset="0"/>
              </a:rPr>
              <a:t>in several ways to achieve real-time analytics.</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Users can leverage Event Hub, IoT Hub, pipelines, dataflows, notebooks, or open-source products like Kafka, Logstash, and more.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ingested into the </a:t>
            </a:r>
            <a:r>
              <a:rPr lang="en-US" sz="1800">
                <a:solidFill>
                  <a:srgbClr val="000000"/>
                </a:solidFill>
                <a:effectLst/>
                <a:latin typeface="Segoe UI" panose="020B0502040204020203" pitchFamily="34" charset="0"/>
                <a:ea typeface="Calibri" panose="020F0502020204030204" pitchFamily="34" charset="0"/>
              </a:rPr>
              <a:t>Microsoft Fabric</a:t>
            </a:r>
            <a:r>
              <a:rPr lang="en-US" sz="1800">
                <a:solidFill>
                  <a:srgbClr val="000000"/>
                </a:solidFill>
                <a:effectLst/>
                <a:latin typeface="Segoe UI" panose="020B0502040204020203" pitchFamily="34" charset="0"/>
                <a:ea typeface="Times New Roman" panose="02020603050405020304" pitchFamily="18" charset="0"/>
              </a:rPr>
              <a:t>, streaming data can be stored in Kusto DB and mirrored into Lakehouse. After the data has been stored, machine learning models can be trained and tested directly on the Lakehouse with experiments.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Like the other scenarios, business users can analyze and visualize the data with Power BI using the see-through mode or SQL endpoints. Data can also be exposed through KQL or notebooks using Spark.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3/7/2024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01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any specific logistics – access to lab environments, if available, trial (https://learn.microsoft.com/en-us/fabric/get-started/fabric-trial), etc.</a:t>
            </a:r>
          </a:p>
        </p:txBody>
      </p:sp>
      <p:sp>
        <p:nvSpPr>
          <p:cNvPr id="4" name="Slide Number Placeholder 3"/>
          <p:cNvSpPr>
            <a:spLocks noGrp="1"/>
          </p:cNvSpPr>
          <p:nvPr>
            <p:ph type="sldNum" sz="quarter" idx="5"/>
          </p:nvPr>
        </p:nvSpPr>
        <p:spPr/>
        <p:txBody>
          <a:bodyPr/>
          <a:lstStyle/>
          <a:p>
            <a:fld id="{054A4EC1-C524-ED45-A185-10510AA0C8D1}" type="slidenum">
              <a:rPr lang="en-US" smtClean="0"/>
              <a:t>19</a:t>
            </a:fld>
            <a:endParaRPr lang="en-US"/>
          </a:p>
        </p:txBody>
      </p:sp>
    </p:spTree>
    <p:extLst>
      <p:ext uri="{BB962C8B-B14F-4D97-AF65-F5344CB8AC3E}">
        <p14:creationId xmlns:p14="http://schemas.microsoft.com/office/powerpoint/2010/main" val="2500125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Power BI enables individuals, teams and organizations to discover insights hidden in their data. Enabling everyone at every level to make confident decisions using up-to-the-minute analytics. It can connect to hundreds of data sources, both on-premises and cloud then allow you to share and collaborate on reports, real-time dashboards, all infused with AI.</a:t>
            </a:r>
          </a:p>
          <a:p>
            <a:endParaRPr lang="en-US" sz="800">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latin typeface="+mn-lt"/>
              </a:rPr>
              <a:t>One core capability of this unified self-service &amp; enterprise BI platform is Power BI Embedded. </a:t>
            </a:r>
          </a:p>
          <a:p>
            <a:r>
              <a:rPr lang="en-US" sz="800">
                <a:latin typeface="+mn-lt"/>
              </a:rPr>
              <a:t>Power BI Embedded is a set of SDKs (</a:t>
            </a:r>
            <a:r>
              <a:rPr lang="en-US" sz="800" err="1">
                <a:latin typeface="+mn-lt"/>
              </a:rPr>
              <a:t>.Net</a:t>
            </a:r>
            <a:r>
              <a:rPr lang="en-US" sz="800">
                <a:latin typeface="+mn-lt"/>
              </a:rPr>
              <a:t> and JavaScript) that allows you to embed Power BI content such as reports, dashboards, tiles, etc., into web applications.</a:t>
            </a:r>
          </a:p>
          <a:p>
            <a:endParaRPr lang="en-US" sz="800">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Sources:</a:t>
            </a:r>
          </a:p>
          <a:p>
            <a:pPr marL="0" marR="0">
              <a:lnSpc>
                <a:spcPct val="107000"/>
              </a:lnSpc>
              <a:spcBef>
                <a:spcPts val="0"/>
              </a:spcBef>
              <a:spcAft>
                <a:spcPts val="800"/>
              </a:spcAft>
            </a:pPr>
            <a:r>
              <a:rPr lang="en-US"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https://docs.microsoft.com/en-us/power-bi/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77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3/7/2024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793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Microsoft Fabric Lakehouse analytics scenario makes it so that data can be ingested into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with shortcuts to other clouds repositories, pipelines, and dataflows in order to allow end-users to leverage other data.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that data has been pulled into Microsoft Fabric, users can leverage notebooks to transform that data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and then store them in </a:t>
            </a:r>
            <a:r>
              <a:rPr lang="en-US" sz="1800" err="1">
                <a:solidFill>
                  <a:srgbClr val="000000"/>
                </a:solidFill>
                <a:effectLst/>
                <a:latin typeface="Segoe UI" panose="020B0502040204020203" pitchFamily="34" charset="0"/>
                <a:ea typeface="Times New Roman" panose="02020603050405020304" pitchFamily="18" charset="0"/>
              </a:rPr>
              <a:t>Lakehouses</a:t>
            </a:r>
            <a:r>
              <a:rPr lang="en-US" sz="1800">
                <a:solidFill>
                  <a:srgbClr val="000000"/>
                </a:solidFill>
                <a:effectLst/>
                <a:latin typeface="Segoe UI" panose="020B0502040204020203" pitchFamily="34" charset="0"/>
                <a:ea typeface="Times New Roman" panose="02020603050405020304" pitchFamily="18" charset="0"/>
              </a:rPr>
              <a:t> with medallion structure.</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users can begin to analyze and visualize that data with Power BI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3/7/2024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3383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3/7/2024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9663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46</a:t>
            </a:fld>
            <a:endParaRPr lang="en-US"/>
          </a:p>
        </p:txBody>
      </p:sp>
    </p:spTree>
    <p:extLst>
      <p:ext uri="{BB962C8B-B14F-4D97-AF65-F5344CB8AC3E}">
        <p14:creationId xmlns:p14="http://schemas.microsoft.com/office/powerpoint/2010/main" val="3809119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47</a:t>
            </a:fld>
            <a:endParaRPr lang="en-US"/>
          </a:p>
        </p:txBody>
      </p:sp>
    </p:spTree>
    <p:extLst>
      <p:ext uri="{BB962C8B-B14F-4D97-AF65-F5344CB8AC3E}">
        <p14:creationId xmlns:p14="http://schemas.microsoft.com/office/powerpoint/2010/main" val="2223551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3/7/2024 4:56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846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3/7/2024 4:56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97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full day schedule</a:t>
            </a:r>
          </a:p>
        </p:txBody>
      </p:sp>
      <p:sp>
        <p:nvSpPr>
          <p:cNvPr id="4" name="Slide Number Placeholder 3"/>
          <p:cNvSpPr>
            <a:spLocks noGrp="1"/>
          </p:cNvSpPr>
          <p:nvPr>
            <p:ph type="sldNum" sz="quarter" idx="5"/>
          </p:nvPr>
        </p:nvSpPr>
        <p:spPr/>
        <p:txBody>
          <a:bodyPr/>
          <a:lstStyle/>
          <a:p>
            <a:fld id="{054A4EC1-C524-ED45-A185-10510AA0C8D1}" type="slidenum">
              <a:rPr lang="en-US" smtClean="0"/>
              <a:t>4</a:t>
            </a:fld>
            <a:endParaRPr lang="en-US"/>
          </a:p>
        </p:txBody>
      </p:sp>
    </p:spTree>
    <p:extLst>
      <p:ext uri="{BB962C8B-B14F-4D97-AF65-F5344CB8AC3E}">
        <p14:creationId xmlns:p14="http://schemas.microsoft.com/office/powerpoint/2010/main" val="3872184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3/7/2024 4:56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35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54</a:t>
            </a:fld>
            <a:endParaRPr lang="en-US"/>
          </a:p>
        </p:txBody>
      </p:sp>
    </p:spTree>
    <p:extLst>
      <p:ext uri="{BB962C8B-B14F-4D97-AF65-F5344CB8AC3E}">
        <p14:creationId xmlns:p14="http://schemas.microsoft.com/office/powerpoint/2010/main" val="218988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half day schedule</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5</a:t>
            </a:fld>
            <a:endParaRPr lang="en-US"/>
          </a:p>
        </p:txBody>
      </p:sp>
    </p:spTree>
    <p:extLst>
      <p:ext uri="{BB962C8B-B14F-4D97-AF65-F5344CB8AC3E}">
        <p14:creationId xmlns:p14="http://schemas.microsoft.com/office/powerpoint/2010/main" val="1111387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3-day lunch and learn schedule: recommend picking </a:t>
            </a:r>
            <a:r>
              <a:rPr lang="en-US" dirty="0" err="1"/>
              <a:t>lakehouse</a:t>
            </a:r>
            <a:r>
              <a:rPr lang="en-US" dirty="0"/>
              <a:t> or warehouse for day 2.</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6</a:t>
            </a:fld>
            <a:endParaRPr lang="en-US"/>
          </a:p>
        </p:txBody>
      </p:sp>
    </p:spTree>
    <p:extLst>
      <p:ext uri="{BB962C8B-B14F-4D97-AF65-F5344CB8AC3E}">
        <p14:creationId xmlns:p14="http://schemas.microsoft.com/office/powerpoint/2010/main" val="81820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 the overview of Fabric is designed to be very short, with the emphasis on getting started right away and introducing concepts as the day progresses. </a:t>
            </a:r>
          </a:p>
        </p:txBody>
      </p:sp>
      <p:sp>
        <p:nvSpPr>
          <p:cNvPr id="4" name="Slide Number Placeholder 3"/>
          <p:cNvSpPr>
            <a:spLocks noGrp="1"/>
          </p:cNvSpPr>
          <p:nvPr>
            <p:ph type="sldNum" sz="quarter" idx="5"/>
          </p:nvPr>
        </p:nvSpPr>
        <p:spPr/>
        <p:txBody>
          <a:bodyPr/>
          <a:lstStyle/>
          <a:p>
            <a:fld id="{054A4EC1-C524-ED45-A185-10510AA0C8D1}" type="slidenum">
              <a:rPr lang="en-US" smtClean="0"/>
              <a:t>7</a:t>
            </a:fld>
            <a:endParaRPr lang="en-US"/>
          </a:p>
        </p:txBody>
      </p:sp>
    </p:spTree>
    <p:extLst>
      <p:ext uri="{BB962C8B-B14F-4D97-AF65-F5344CB8AC3E}">
        <p14:creationId xmlns:p14="http://schemas.microsoft.com/office/powerpoint/2010/main" val="4250325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1A9C0-3893-422D-92DD-12B49E000A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17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3/7/2024 4:56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813514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13</a:t>
            </a:fld>
            <a:endParaRPr lang="en-US"/>
          </a:p>
        </p:txBody>
      </p:sp>
    </p:spTree>
    <p:extLst>
      <p:ext uri="{BB962C8B-B14F-4D97-AF65-F5344CB8AC3E}">
        <p14:creationId xmlns:p14="http://schemas.microsoft.com/office/powerpoint/2010/main" val="256612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any specific logistics – access to lab environments, if available, trial (https://learn.microsoft.com/en-us/fabric/get-started/fabric-trial), etc.</a:t>
            </a:r>
          </a:p>
        </p:txBody>
      </p:sp>
      <p:sp>
        <p:nvSpPr>
          <p:cNvPr id="4" name="Slide Number Placeholder 3"/>
          <p:cNvSpPr>
            <a:spLocks noGrp="1"/>
          </p:cNvSpPr>
          <p:nvPr>
            <p:ph type="sldNum" sz="quarter" idx="5"/>
          </p:nvPr>
        </p:nvSpPr>
        <p:spPr/>
        <p:txBody>
          <a:bodyPr/>
          <a:lstStyle/>
          <a:p>
            <a:fld id="{054A4EC1-C524-ED45-A185-10510AA0C8D1}" type="slidenum">
              <a:rPr lang="en-US" smtClean="0"/>
              <a:t>14</a:t>
            </a:fld>
            <a:endParaRPr lang="en-US"/>
          </a:p>
        </p:txBody>
      </p:sp>
    </p:spTree>
    <p:extLst>
      <p:ext uri="{BB962C8B-B14F-4D97-AF65-F5344CB8AC3E}">
        <p14:creationId xmlns:p14="http://schemas.microsoft.com/office/powerpoint/2010/main" val="3006354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4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5.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5.xml"/><Relationship Id="rId4" Type="http://schemas.openxmlformats.org/officeDocument/2006/relationships/image" Target="../media/image67.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5.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5.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solidFill>
          <a:srgbClr val="FFFDF9"/>
        </a:solidFill>
        <a:effectLst/>
      </p:bgPr>
    </p:bg>
    <p:spTree>
      <p:nvGrpSpPr>
        <p:cNvPr id="1" name=""/>
        <p:cNvGrpSpPr/>
        <p:nvPr/>
      </p:nvGrpSpPr>
      <p:grpSpPr>
        <a:xfrm>
          <a:off x="0" y="0"/>
          <a:ext cx="0" cy="0"/>
          <a:chOff x="0" y="0"/>
          <a:chExt cx="0" cy="0"/>
        </a:xfrm>
      </p:grpSpPr>
      <p:pic>
        <p:nvPicPr>
          <p:cNvPr id="8" name="Picture 7" descr="A colorful object with a half of a half circle&#10;&#10;Description automatically generated with medium confidence">
            <a:extLst>
              <a:ext uri="{FF2B5EF4-FFF2-40B4-BE49-F238E27FC236}">
                <a16:creationId xmlns:a16="http://schemas.microsoft.com/office/drawing/2014/main" id="{CD1AF4A4-385F-FB69-7D75-DFBCB2F61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1912041"/>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419457"/>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C2CCD5B5-A8BB-DED9-8DF4-BAF71E7A8242}"/>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C2C1CF-19F0-6378-FE56-36892CB124C5}"/>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13" name="Picture 4">
            <a:extLst>
              <a:ext uri="{FF2B5EF4-FFF2-40B4-BE49-F238E27FC236}">
                <a16:creationId xmlns:a16="http://schemas.microsoft.com/office/drawing/2014/main" id="{C67532E7-CBC4-3524-5346-33415677C68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2435586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99741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9415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5135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89183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83612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493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4897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335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802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356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378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3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36285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2911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82198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05465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45704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097367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520512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73259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96748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56399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046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8086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831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344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9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902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743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66495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891935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3030728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997427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036483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1246259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14776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9201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solidFill>
          <a:srgbClr val="FFFDF9"/>
        </a:solidFill>
        <a:effectLst/>
      </p:bgPr>
    </p:bg>
    <p:spTree>
      <p:nvGrpSpPr>
        <p:cNvPr id="1" name=""/>
        <p:cNvGrpSpPr/>
        <p:nvPr/>
      </p:nvGrpSpPr>
      <p:grpSpPr>
        <a:xfrm>
          <a:off x="0" y="0"/>
          <a:ext cx="0" cy="0"/>
          <a:chOff x="0" y="0"/>
          <a:chExt cx="0" cy="0"/>
        </a:xfrm>
      </p:grpSpPr>
      <p:pic>
        <p:nvPicPr>
          <p:cNvPr id="11" name="Picture 10" descr="A group of colorful objects&#10;&#10;Description automatically generated with medium confidence">
            <a:extLst>
              <a:ext uri="{FF2B5EF4-FFF2-40B4-BE49-F238E27FC236}">
                <a16:creationId xmlns:a16="http://schemas.microsoft.com/office/drawing/2014/main" id="{2832B7B5-6C73-D765-B05E-3768BA5BEB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7" name="Straight Connector 6">
            <a:extLst>
              <a:ext uri="{FF2B5EF4-FFF2-40B4-BE49-F238E27FC236}">
                <a16:creationId xmlns:a16="http://schemas.microsoft.com/office/drawing/2014/main" id="{1D1F30BD-D62E-69FB-8FCA-0FBFA62ACBD1}"/>
              </a:ext>
            </a:extLst>
          </p:cNvPr>
          <p:cNvCxnSpPr/>
          <p:nvPr userDrawn="1"/>
        </p:nvCxnSpPr>
        <p:spPr>
          <a:xfrm>
            <a:off x="9126785"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57C132-871E-B001-2520-C35EFEBE3B66}"/>
              </a:ext>
            </a:extLst>
          </p:cNvPr>
          <p:cNvSpPr txBox="1"/>
          <p:nvPr userDrawn="1"/>
        </p:nvSpPr>
        <p:spPr>
          <a:xfrm>
            <a:off x="9272697"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9" name="Picture 4">
            <a:extLst>
              <a:ext uri="{FF2B5EF4-FFF2-40B4-BE49-F238E27FC236}">
                <a16:creationId xmlns:a16="http://schemas.microsoft.com/office/drawing/2014/main" id="{637478FE-E871-E23A-C7B8-F31933BD72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7370051" y="319028"/>
            <a:ext cx="1566909" cy="544002"/>
          </a:xfrm>
          <a:prstGeom prst="rect">
            <a:avLst/>
          </a:prstGeom>
        </p:spPr>
      </p:pic>
      <p:sp>
        <p:nvSpPr>
          <p:cNvPr id="12" name="Title 1">
            <a:extLst>
              <a:ext uri="{FF2B5EF4-FFF2-40B4-BE49-F238E27FC236}">
                <a16:creationId xmlns:a16="http://schemas.microsoft.com/office/drawing/2014/main" id="{0A99BAC5-322B-F634-A286-9E84A049E64C}"/>
              </a:ext>
            </a:extLst>
          </p:cNvPr>
          <p:cNvSpPr>
            <a:spLocks noGrp="1"/>
          </p:cNvSpPr>
          <p:nvPr>
            <p:ph type="title" hasCustomPrompt="1"/>
          </p:nvPr>
        </p:nvSpPr>
        <p:spPr>
          <a:xfrm>
            <a:off x="7376991" y="2563205"/>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3" name="Subtitle 2">
            <a:extLst>
              <a:ext uri="{FF2B5EF4-FFF2-40B4-BE49-F238E27FC236}">
                <a16:creationId xmlns:a16="http://schemas.microsoft.com/office/drawing/2014/main" id="{E738C850-C527-4C78-8D95-980AC70AC8C6}"/>
              </a:ext>
            </a:extLst>
          </p:cNvPr>
          <p:cNvSpPr>
            <a:spLocks noGrp="1"/>
          </p:cNvSpPr>
          <p:nvPr>
            <p:ph type="subTitle" idx="1" hasCustomPrompt="1"/>
          </p:nvPr>
        </p:nvSpPr>
        <p:spPr>
          <a:xfrm>
            <a:off x="7372928" y="5070621"/>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54155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7099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riple Column-Lis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3/7/2024</a:t>
            </a:fld>
            <a:endParaRPr lang="en-US"/>
          </a:p>
        </p:txBody>
      </p:sp>
    </p:spTree>
    <p:extLst>
      <p:ext uri="{BB962C8B-B14F-4D97-AF65-F5344CB8AC3E}">
        <p14:creationId xmlns:p14="http://schemas.microsoft.com/office/powerpoint/2010/main" val="3849321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Quote slide_option two">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92B1AC-E7DF-DDFD-5AC4-1D638702CB2C}"/>
              </a:ext>
            </a:extLst>
          </p:cNvPr>
          <p:cNvSpPr/>
          <p:nvPr userDrawn="1"/>
        </p:nvSpPr>
        <p:spPr>
          <a:xfrm rot="5400000">
            <a:off x="-1513915" y="1513910"/>
            <a:ext cx="6899737" cy="3871912"/>
          </a:xfrm>
          <a:prstGeom prst="rect">
            <a:avLst/>
          </a:prstGeom>
          <a:gradFill flip="none" rotWithShape="1">
            <a:gsLst>
              <a:gs pos="0">
                <a:srgbClr val="C03BC4"/>
              </a:gs>
              <a:gs pos="99000">
                <a:srgbClr val="F4364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endParaRPr lang="en-US" sz="1000">
              <a:solidFill>
                <a:srgbClr val="FFFF00"/>
              </a:solidFill>
              <a:latin typeface="Segoe UI" panose="020B0502040204020203" pitchFamily="34" charset="0"/>
              <a:cs typeface="Segoe UI" panose="020B0502040204020203" pitchFamily="34" charset="0"/>
            </a:endParaRPr>
          </a:p>
        </p:txBody>
      </p:sp>
      <p:pic>
        <p:nvPicPr>
          <p:cNvPr id="2" name="Picture 9">
            <a:extLst>
              <a:ext uri="{FF2B5EF4-FFF2-40B4-BE49-F238E27FC236}">
                <a16:creationId xmlns:a16="http://schemas.microsoft.com/office/drawing/2014/main" id="{9320D298-8D42-917F-8AA6-13117719DA2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flipV="1">
            <a:off x="0" y="0"/>
            <a:ext cx="3871913" cy="6857999"/>
          </a:xfrm>
          <a:prstGeom prst="rect">
            <a:avLst/>
          </a:prstGeom>
        </p:spPr>
      </p:pic>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611268"/>
            <a:ext cx="6444247" cy="3714512"/>
          </a:xfrm>
          <a:prstGeom prst="rect">
            <a:avLst/>
          </a:prstGeom>
        </p:spPr>
        <p:txBody>
          <a:bodyPr>
            <a:noAutofit/>
          </a:bodyPr>
          <a:lstStyle>
            <a:lvl1pPr marL="0" indent="0">
              <a:buNone/>
              <a:defRPr sz="2600" b="0" i="0">
                <a:solidFill>
                  <a:srgbClr val="000000"/>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5747590"/>
            <a:ext cx="6444247" cy="338554"/>
          </a:xfrm>
          <a:prstGeom prst="rect">
            <a:avLst/>
          </a:prstGeom>
        </p:spPr>
        <p:txBody>
          <a:bodyPr>
            <a:normAutofit/>
          </a:bodyPr>
          <a:lstStyle>
            <a:lvl1pPr marL="0" indent="0">
              <a:buNone/>
              <a:defRPr sz="1600" b="1" i="0">
                <a:solidFill>
                  <a:srgbClr val="B238BA"/>
                </a:solidFill>
                <a:latin typeface="Segoe Sans Text Semibold" pitchFamily="2" charset="0"/>
                <a:cs typeface="Segoe Sans Text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4435677" y="691330"/>
            <a:ext cx="3236878" cy="593740"/>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3455615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_ logo v1">
    <p:bg>
      <p:bgPr>
        <a:solidFill>
          <a:srgbClr val="FFFFFF"/>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a:t>Microsoft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
        <p:nvSpPr>
          <p:cNvPr id="6" name="Subtitle 2">
            <a:extLst>
              <a:ext uri="{FF2B5EF4-FFF2-40B4-BE49-F238E27FC236}">
                <a16:creationId xmlns:a16="http://schemas.microsoft.com/office/drawing/2014/main" id="{38464ED7-D998-876F-2CFA-FD4A41E906D1}"/>
              </a:ext>
            </a:extLst>
          </p:cNvPr>
          <p:cNvSpPr>
            <a:spLocks noGrp="1"/>
          </p:cNvSpPr>
          <p:nvPr>
            <p:ph type="subTitle" idx="1" hasCustomPrompt="1"/>
          </p:nvPr>
        </p:nvSpPr>
        <p:spPr>
          <a:xfrm>
            <a:off x="607808"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itle 6">
            <a:extLst>
              <a:ext uri="{FF2B5EF4-FFF2-40B4-BE49-F238E27FC236}">
                <a16:creationId xmlns:a16="http://schemas.microsoft.com/office/drawing/2014/main" id="{4D280BB0-C48E-7618-0949-3C2F9ECA7B00}"/>
              </a:ext>
            </a:extLst>
          </p:cNvPr>
          <p:cNvSpPr>
            <a:spLocks noGrp="1"/>
          </p:cNvSpPr>
          <p:nvPr>
            <p:ph type="title" hasCustomPrompt="1"/>
          </p:nvPr>
        </p:nvSpPr>
        <p:spPr>
          <a:xfrm>
            <a:off x="607808"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9" name="Picture 4">
            <a:extLst>
              <a:ext uri="{FF2B5EF4-FFF2-40B4-BE49-F238E27FC236}">
                <a16:creationId xmlns:a16="http://schemas.microsoft.com/office/drawing/2014/main" id="{876E61A5-5B50-AE13-E606-E36711549F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pic>
        <p:nvPicPr>
          <p:cNvPr id="10" name="Picture 9" descr="A colorful background with a black background&#10;&#10;Description automatically generated with medium confidence">
            <a:extLst>
              <a:ext uri="{FF2B5EF4-FFF2-40B4-BE49-F238E27FC236}">
                <a16:creationId xmlns:a16="http://schemas.microsoft.com/office/drawing/2014/main" id="{E548051C-FD01-9288-F5FC-F065C4386E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108484" y="776411"/>
            <a:ext cx="6859927" cy="5307106"/>
          </a:xfrm>
          <a:prstGeom prst="rect">
            <a:avLst/>
          </a:prstGeom>
        </p:spPr>
      </p:pic>
      <p:sp>
        <p:nvSpPr>
          <p:cNvPr id="13" name="Picture Placeholder 12">
            <a:extLst>
              <a:ext uri="{FF2B5EF4-FFF2-40B4-BE49-F238E27FC236}">
                <a16:creationId xmlns:a16="http://schemas.microsoft.com/office/drawing/2014/main" id="{20E4AD9E-9E94-5DD0-50E0-1C617389A4B1}"/>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751966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_logo v2">
    <p:bg>
      <p:bgPr>
        <a:solidFill>
          <a:srgbClr val="FFFDF9"/>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a:t>Microsoft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sp>
        <p:nvSpPr>
          <p:cNvPr id="8" name="Subtitle 2">
            <a:extLst>
              <a:ext uri="{FF2B5EF4-FFF2-40B4-BE49-F238E27FC236}">
                <a16:creationId xmlns:a16="http://schemas.microsoft.com/office/drawing/2014/main" id="{A817E2C5-B327-1FBC-AC3D-459F4D07B420}"/>
              </a:ext>
            </a:extLst>
          </p:cNvPr>
          <p:cNvSpPr>
            <a:spLocks noGrp="1"/>
          </p:cNvSpPr>
          <p:nvPr>
            <p:ph type="subTitle" idx="1" hasCustomPrompt="1"/>
          </p:nvPr>
        </p:nvSpPr>
        <p:spPr>
          <a:xfrm>
            <a:off x="607808"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6">
            <a:extLst>
              <a:ext uri="{FF2B5EF4-FFF2-40B4-BE49-F238E27FC236}">
                <a16:creationId xmlns:a16="http://schemas.microsoft.com/office/drawing/2014/main" id="{F6ACE919-349F-E9BD-5D0A-E535E2800A88}"/>
              </a:ext>
            </a:extLst>
          </p:cNvPr>
          <p:cNvSpPr>
            <a:spLocks noGrp="1"/>
          </p:cNvSpPr>
          <p:nvPr>
            <p:ph type="title" hasCustomPrompt="1"/>
          </p:nvPr>
        </p:nvSpPr>
        <p:spPr>
          <a:xfrm>
            <a:off x="607808"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12" name="Picture 4">
            <a:extLst>
              <a:ext uri="{FF2B5EF4-FFF2-40B4-BE49-F238E27FC236}">
                <a16:creationId xmlns:a16="http://schemas.microsoft.com/office/drawing/2014/main" id="{4BB95DA7-3A8A-C2CE-EC50-C8A04B19E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pic>
        <p:nvPicPr>
          <p:cNvPr id="13" name="Picture 12" descr="A colorful background with a black background&#10;&#10;Description automatically generated with medium confidence">
            <a:extLst>
              <a:ext uri="{FF2B5EF4-FFF2-40B4-BE49-F238E27FC236}">
                <a16:creationId xmlns:a16="http://schemas.microsoft.com/office/drawing/2014/main" id="{D88E9A8D-1500-60E2-FBA7-91B24A3196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108484" y="776411"/>
            <a:ext cx="6859927" cy="5307106"/>
          </a:xfrm>
          <a:prstGeom prst="rect">
            <a:avLst/>
          </a:prstGeom>
        </p:spPr>
      </p:pic>
      <p:sp>
        <p:nvSpPr>
          <p:cNvPr id="15" name="Picture Placeholder 12">
            <a:extLst>
              <a:ext uri="{FF2B5EF4-FFF2-40B4-BE49-F238E27FC236}">
                <a16:creationId xmlns:a16="http://schemas.microsoft.com/office/drawing/2014/main" id="{908C5D7F-0231-00C2-76F5-E337F58B50EB}"/>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383195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photo 1">
    <p:bg>
      <p:bgPr>
        <a:solidFill>
          <a:srgbClr val="F5F1E9"/>
        </a:solidFill>
        <a:effectLst/>
      </p:bgPr>
    </p:bg>
    <p:spTree>
      <p:nvGrpSpPr>
        <p:cNvPr id="1" name=""/>
        <p:cNvGrpSpPr/>
        <p:nvPr/>
      </p:nvGrpSpPr>
      <p:grpSpPr>
        <a:xfrm>
          <a:off x="0" y="0"/>
          <a:ext cx="0" cy="0"/>
          <a:chOff x="0" y="0"/>
          <a:chExt cx="0" cy="0"/>
        </a:xfrm>
      </p:grpSpPr>
      <p:pic>
        <p:nvPicPr>
          <p:cNvPr id="12" name="Picture 11" descr="A close-up of a planet&#10;&#10;Description automatically generated with low confidence">
            <a:extLst>
              <a:ext uri="{FF2B5EF4-FFF2-40B4-BE49-F238E27FC236}">
                <a16:creationId xmlns:a16="http://schemas.microsoft.com/office/drawing/2014/main" id="{9CFFB900-8FDF-FD63-9246-8B42EEBA59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00501" y="0"/>
            <a:ext cx="8191499" cy="6858000"/>
          </a:xfrm>
          <a:prstGeom prst="rect">
            <a:avLst/>
          </a:prstGeom>
        </p:spPr>
      </p:pic>
      <p:sp>
        <p:nvSpPr>
          <p:cNvPr id="14" name="Rectangle 13">
            <a:extLst>
              <a:ext uri="{FF2B5EF4-FFF2-40B4-BE49-F238E27FC236}">
                <a16:creationId xmlns:a16="http://schemas.microsoft.com/office/drawing/2014/main" id="{58EF0059-80A3-8C4A-608D-8AEABA37EC28}"/>
              </a:ext>
            </a:extLst>
          </p:cNvPr>
          <p:cNvSpPr/>
          <p:nvPr userDrawn="1"/>
        </p:nvSpPr>
        <p:spPr bwMode="auto">
          <a:xfrm>
            <a:off x="5137312" y="0"/>
            <a:ext cx="7054688" cy="6858000"/>
          </a:xfrm>
          <a:prstGeom prst="rect">
            <a:avLst/>
          </a:prstGeom>
          <a:solidFill>
            <a:srgbClr val="F2F2F2">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42977"/>
            <a:ext cx="4167887" cy="1938992"/>
          </a:xfrm>
        </p:spPr>
        <p:txBody>
          <a:bodyPr wrap="square" anchor="b" anchorCtr="0">
            <a:spAutoFit/>
          </a:bodyPr>
          <a:lstStyle>
            <a:lvl1pPr marL="0" algn="l" defTabSz="932742" rtl="0" eaLnBrk="1" latinLnBrk="0" hangingPunct="1">
              <a:lnSpc>
                <a:spcPct val="100000"/>
              </a:lnSpc>
              <a:spcBef>
                <a:spcPct val="0"/>
              </a:spcBef>
              <a:buNone/>
              <a:defRPr lang="en-US" sz="6000" b="0" i="0" kern="1200" cap="none" spc="-50" baseline="0" dirty="0">
                <a:ln w="3175">
                  <a:noFill/>
                </a:ln>
                <a:solidFill>
                  <a:schemeClr val="accent3"/>
                </a:solidFill>
                <a:effectLst/>
                <a:latin typeface="Segoe Sans Display" pitchFamily="2" charset="0"/>
                <a:ea typeface="+mn-ea"/>
                <a:cs typeface="Segoe Sans Display" pitchFamily="2" charset="0"/>
              </a:defRPr>
            </a:lvl1pPr>
          </a:lstStyle>
          <a:p>
            <a:r>
              <a:rPr lang="en-US"/>
              <a:t>Master slide title</a:t>
            </a:r>
          </a:p>
        </p:txBody>
      </p:sp>
      <p:pic>
        <p:nvPicPr>
          <p:cNvPr id="8" name="Picture 7">
            <a:extLst>
              <a:ext uri="{FF2B5EF4-FFF2-40B4-BE49-F238E27FC236}">
                <a16:creationId xmlns:a16="http://schemas.microsoft.com/office/drawing/2014/main" id="{06C521B2-9C6D-BA85-A932-76DF4D2B08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26063" y="692728"/>
            <a:ext cx="6277674" cy="5721928"/>
          </a:xfrm>
          <a:prstGeom prst="rect">
            <a:avLst/>
          </a:prstGeom>
        </p:spPr>
      </p:pic>
      <p:sp>
        <p:nvSpPr>
          <p:cNvPr id="3" name="Subtitle 2">
            <a:extLst>
              <a:ext uri="{FF2B5EF4-FFF2-40B4-BE49-F238E27FC236}">
                <a16:creationId xmlns:a16="http://schemas.microsoft.com/office/drawing/2014/main" id="{CF82C55D-1EB3-D35A-26A9-6B6316BE8514}"/>
              </a:ext>
            </a:extLst>
          </p:cNvPr>
          <p:cNvSpPr>
            <a:spLocks noGrp="1"/>
          </p:cNvSpPr>
          <p:nvPr>
            <p:ph type="subTitle" idx="1" hasCustomPrompt="1"/>
          </p:nvPr>
        </p:nvSpPr>
        <p:spPr>
          <a:xfrm>
            <a:off x="584200" y="4918222"/>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4">
            <a:extLst>
              <a:ext uri="{FF2B5EF4-FFF2-40B4-BE49-F238E27FC236}">
                <a16:creationId xmlns:a16="http://schemas.microsoft.com/office/drawing/2014/main" id="{129BEDE4-8BE4-AA53-C77B-D52B2FDA5B8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2529565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with photo 2">
    <p:bg>
      <p:bgPr>
        <a:solidFill>
          <a:srgbClr val="FFFDF9"/>
        </a:solidFill>
        <a:effectLst/>
      </p:bgPr>
    </p:bg>
    <p:spTree>
      <p:nvGrpSpPr>
        <p:cNvPr id="1" name=""/>
        <p:cNvGrpSpPr/>
        <p:nvPr/>
      </p:nvGrpSpPr>
      <p:grpSpPr>
        <a:xfrm>
          <a:off x="0" y="0"/>
          <a:ext cx="0" cy="0"/>
          <a:chOff x="0" y="0"/>
          <a:chExt cx="0" cy="0"/>
        </a:xfrm>
      </p:grpSpPr>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2"/>
            <a:srcRect/>
            <a:tile tx="0" ty="0" sx="100000" sy="100000" flip="none" algn="tl"/>
          </a:blipFill>
        </p:spPr>
        <p:txBody>
          <a:bodyPr/>
          <a:lstStyle>
            <a:lvl1pPr marL="0" indent="0">
              <a:buNone/>
              <a:defRPr>
                <a:noFill/>
              </a:defRPr>
            </a:lvl1pPr>
          </a:lstStyle>
          <a:p>
            <a:r>
              <a:rPr lang="en-US"/>
              <a:t>Click icon to add picture</a:t>
            </a:r>
          </a:p>
        </p:txBody>
      </p:sp>
      <p:pic>
        <p:nvPicPr>
          <p:cNvPr id="3" name="Picture 4">
            <a:extLst>
              <a:ext uri="{FF2B5EF4-FFF2-40B4-BE49-F238E27FC236}">
                <a16:creationId xmlns:a16="http://schemas.microsoft.com/office/drawing/2014/main" id="{B165B57F-E77C-D5DA-D0B1-3F42385E9A3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
        <p:nvSpPr>
          <p:cNvPr id="7" name="Title 1">
            <a:extLst>
              <a:ext uri="{FF2B5EF4-FFF2-40B4-BE49-F238E27FC236}">
                <a16:creationId xmlns:a16="http://schemas.microsoft.com/office/drawing/2014/main" id="{818EAE98-4CF4-9D3C-C8EF-BA1F91A39E1E}"/>
              </a:ext>
            </a:extLst>
          </p:cNvPr>
          <p:cNvSpPr>
            <a:spLocks noGrp="1"/>
          </p:cNvSpPr>
          <p:nvPr>
            <p:ph type="title" hasCustomPrompt="1"/>
          </p:nvPr>
        </p:nvSpPr>
        <p:spPr>
          <a:xfrm>
            <a:off x="588263" y="2189132"/>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8" name="Subtitle 2">
            <a:extLst>
              <a:ext uri="{FF2B5EF4-FFF2-40B4-BE49-F238E27FC236}">
                <a16:creationId xmlns:a16="http://schemas.microsoft.com/office/drawing/2014/main" id="{1C56B283-4B6F-453C-155D-E58539CC6D4B}"/>
              </a:ext>
            </a:extLst>
          </p:cNvPr>
          <p:cNvSpPr>
            <a:spLocks noGrp="1"/>
          </p:cNvSpPr>
          <p:nvPr>
            <p:ph type="subTitle" idx="1" hasCustomPrompt="1"/>
          </p:nvPr>
        </p:nvSpPr>
        <p:spPr>
          <a:xfrm>
            <a:off x="584200" y="4696548"/>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2877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solidFill>
          <a:srgbClr val="FFFDF9"/>
        </a:solidFill>
        <a:effectLst/>
      </p:bgPr>
    </p:bg>
    <p:spTree>
      <p:nvGrpSpPr>
        <p:cNvPr id="1" name=""/>
        <p:cNvGrpSpPr/>
        <p:nvPr/>
      </p:nvGrpSpPr>
      <p:grpSpPr>
        <a:xfrm>
          <a:off x="0" y="0"/>
          <a:ext cx="0" cy="0"/>
          <a:chOff x="0" y="0"/>
          <a:chExt cx="0" cy="0"/>
        </a:xfrm>
      </p:grpSpPr>
      <p:pic>
        <p:nvPicPr>
          <p:cNvPr id="8" name="Picture 7" descr="A colorful object with a half of a half circle&#10;&#10;Description automatically generated with medium confidence">
            <a:extLst>
              <a:ext uri="{FF2B5EF4-FFF2-40B4-BE49-F238E27FC236}">
                <a16:creationId xmlns:a16="http://schemas.microsoft.com/office/drawing/2014/main" id="{CD1AF4A4-385F-FB69-7D75-DFBCB2F61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1912041"/>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419457"/>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C2CCD5B5-A8BB-DED9-8DF4-BAF71E7A8242}"/>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C2C1CF-19F0-6378-FE56-36892CB124C5}"/>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13" name="Picture 4">
            <a:extLst>
              <a:ext uri="{FF2B5EF4-FFF2-40B4-BE49-F238E27FC236}">
                <a16:creationId xmlns:a16="http://schemas.microsoft.com/office/drawing/2014/main" id="{C67532E7-CBC4-3524-5346-33415677C68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3447949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solidFill>
          <a:srgbClr val="FFFDF9"/>
        </a:solidFill>
        <a:effectLst/>
      </p:bgPr>
    </p:bg>
    <p:spTree>
      <p:nvGrpSpPr>
        <p:cNvPr id="1" name=""/>
        <p:cNvGrpSpPr/>
        <p:nvPr/>
      </p:nvGrpSpPr>
      <p:grpSpPr>
        <a:xfrm>
          <a:off x="0" y="0"/>
          <a:ext cx="0" cy="0"/>
          <a:chOff x="0" y="0"/>
          <a:chExt cx="0" cy="0"/>
        </a:xfrm>
      </p:grpSpPr>
      <p:pic>
        <p:nvPicPr>
          <p:cNvPr id="11" name="Picture 10" descr="A group of colorful objects&#10;&#10;Description automatically generated with medium confidence">
            <a:extLst>
              <a:ext uri="{FF2B5EF4-FFF2-40B4-BE49-F238E27FC236}">
                <a16:creationId xmlns:a16="http://schemas.microsoft.com/office/drawing/2014/main" id="{2832B7B5-6C73-D765-B05E-3768BA5BEB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7" name="Straight Connector 6">
            <a:extLst>
              <a:ext uri="{FF2B5EF4-FFF2-40B4-BE49-F238E27FC236}">
                <a16:creationId xmlns:a16="http://schemas.microsoft.com/office/drawing/2014/main" id="{1D1F30BD-D62E-69FB-8FCA-0FBFA62ACBD1}"/>
              </a:ext>
            </a:extLst>
          </p:cNvPr>
          <p:cNvCxnSpPr/>
          <p:nvPr userDrawn="1"/>
        </p:nvCxnSpPr>
        <p:spPr>
          <a:xfrm>
            <a:off x="9126785"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57C132-871E-B001-2520-C35EFEBE3B66}"/>
              </a:ext>
            </a:extLst>
          </p:cNvPr>
          <p:cNvSpPr txBox="1"/>
          <p:nvPr userDrawn="1"/>
        </p:nvSpPr>
        <p:spPr>
          <a:xfrm>
            <a:off x="9272697"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9" name="Picture 4">
            <a:extLst>
              <a:ext uri="{FF2B5EF4-FFF2-40B4-BE49-F238E27FC236}">
                <a16:creationId xmlns:a16="http://schemas.microsoft.com/office/drawing/2014/main" id="{637478FE-E871-E23A-C7B8-F31933BD72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7370051" y="319028"/>
            <a:ext cx="1566909" cy="544002"/>
          </a:xfrm>
          <a:prstGeom prst="rect">
            <a:avLst/>
          </a:prstGeom>
        </p:spPr>
      </p:pic>
      <p:sp>
        <p:nvSpPr>
          <p:cNvPr id="12" name="Title 1">
            <a:extLst>
              <a:ext uri="{FF2B5EF4-FFF2-40B4-BE49-F238E27FC236}">
                <a16:creationId xmlns:a16="http://schemas.microsoft.com/office/drawing/2014/main" id="{0A99BAC5-322B-F634-A286-9E84A049E64C}"/>
              </a:ext>
            </a:extLst>
          </p:cNvPr>
          <p:cNvSpPr>
            <a:spLocks noGrp="1"/>
          </p:cNvSpPr>
          <p:nvPr>
            <p:ph type="title" hasCustomPrompt="1"/>
          </p:nvPr>
        </p:nvSpPr>
        <p:spPr>
          <a:xfrm>
            <a:off x="7376991" y="2563205"/>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3" name="Subtitle 2">
            <a:extLst>
              <a:ext uri="{FF2B5EF4-FFF2-40B4-BE49-F238E27FC236}">
                <a16:creationId xmlns:a16="http://schemas.microsoft.com/office/drawing/2014/main" id="{E738C850-C527-4C78-8D95-980AC70AC8C6}"/>
              </a:ext>
            </a:extLst>
          </p:cNvPr>
          <p:cNvSpPr>
            <a:spLocks noGrp="1"/>
          </p:cNvSpPr>
          <p:nvPr>
            <p:ph type="subTitle" idx="1" hasCustomPrompt="1"/>
          </p:nvPr>
        </p:nvSpPr>
        <p:spPr>
          <a:xfrm>
            <a:off x="7372928" y="5070621"/>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4753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5" name="Text Placeholder 102">
            <a:extLst>
              <a:ext uri="{FF2B5EF4-FFF2-40B4-BE49-F238E27FC236}">
                <a16:creationId xmlns:a16="http://schemas.microsoft.com/office/drawing/2014/main" id="{E3E107AA-78FC-65E0-CC15-6AD93D975F45}"/>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6</a:t>
            </a:r>
          </a:p>
        </p:txBody>
      </p:sp>
      <p:sp>
        <p:nvSpPr>
          <p:cNvPr id="7" name="Text Placeholder 102">
            <a:extLst>
              <a:ext uri="{FF2B5EF4-FFF2-40B4-BE49-F238E27FC236}">
                <a16:creationId xmlns:a16="http://schemas.microsoft.com/office/drawing/2014/main" id="{469B92E2-CE76-01D6-4FFB-4AFBCCAF486E}"/>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5</a:t>
            </a:r>
          </a:p>
        </p:txBody>
      </p:sp>
      <p:sp>
        <p:nvSpPr>
          <p:cNvPr id="9" name="Text Placeholder 102">
            <a:extLst>
              <a:ext uri="{FF2B5EF4-FFF2-40B4-BE49-F238E27FC236}">
                <a16:creationId xmlns:a16="http://schemas.microsoft.com/office/drawing/2014/main" id="{09EB693E-AFD2-DA4D-65E7-DAC4C311D88D}"/>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11" name="Text Placeholder 102">
            <a:extLst>
              <a:ext uri="{FF2B5EF4-FFF2-40B4-BE49-F238E27FC236}">
                <a16:creationId xmlns:a16="http://schemas.microsoft.com/office/drawing/2014/main" id="{B3E2FF9C-1D98-949B-6775-F9F676B038F6}"/>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4" name="Text Placeholder 102">
            <a:extLst>
              <a:ext uri="{FF2B5EF4-FFF2-40B4-BE49-F238E27FC236}">
                <a16:creationId xmlns:a16="http://schemas.microsoft.com/office/drawing/2014/main" id="{C6139151-4CF0-BC78-4163-EB56DB9E5CF5}"/>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6" name="Text Placeholder 102">
            <a:extLst>
              <a:ext uri="{FF2B5EF4-FFF2-40B4-BE49-F238E27FC236}">
                <a16:creationId xmlns:a16="http://schemas.microsoft.com/office/drawing/2014/main" id="{5C673D86-C7D7-73B4-CA39-343FCE11128A}"/>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8" name="Text Placeholder 102">
            <a:extLst>
              <a:ext uri="{FF2B5EF4-FFF2-40B4-BE49-F238E27FC236}">
                <a16:creationId xmlns:a16="http://schemas.microsoft.com/office/drawing/2014/main" id="{1BA8EB36-4CB0-2176-1043-3CF64CB151DB}"/>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9" name="Vertical Text Placeholder 3">
            <a:extLst>
              <a:ext uri="{FF2B5EF4-FFF2-40B4-BE49-F238E27FC236}">
                <a16:creationId xmlns:a16="http://schemas.microsoft.com/office/drawing/2014/main" id="{7DB5842A-6769-6042-73E5-E96E58986DC7}"/>
              </a:ext>
            </a:extLst>
          </p:cNvPr>
          <p:cNvSpPr>
            <a:spLocks noGrp="1"/>
          </p:cNvSpPr>
          <p:nvPr>
            <p:ph type="body" orient="vert" sz="quarter" idx="43" hasCustomPrompt="1"/>
          </p:nvPr>
        </p:nvSpPr>
        <p:spPr>
          <a:xfrm rot="10800000">
            <a:off x="4099201"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23" name="Text Placeholder 102">
            <a:extLst>
              <a:ext uri="{FF2B5EF4-FFF2-40B4-BE49-F238E27FC236}">
                <a16:creationId xmlns:a16="http://schemas.microsoft.com/office/drawing/2014/main" id="{BDDDB236-C91E-787B-E5D7-62DE55BBD108}"/>
              </a:ext>
            </a:extLst>
          </p:cNvPr>
          <p:cNvSpPr>
            <a:spLocks noGrp="1"/>
          </p:cNvSpPr>
          <p:nvPr>
            <p:ph type="body" sz="quarter" idx="45" hasCustomPrompt="1"/>
          </p:nvPr>
        </p:nvSpPr>
        <p:spPr>
          <a:xfrm>
            <a:off x="8576895"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pic>
        <p:nvPicPr>
          <p:cNvPr id="24" name="Picture 23">
            <a:extLst>
              <a:ext uri="{FF2B5EF4-FFF2-40B4-BE49-F238E27FC236}">
                <a16:creationId xmlns:a16="http://schemas.microsoft.com/office/drawing/2014/main" id="{30981612-B8FF-053B-8A01-891114FE7D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0827" y="387417"/>
            <a:ext cx="2897431" cy="6083165"/>
          </a:xfrm>
          <a:prstGeom prst="rect">
            <a:avLst/>
          </a:prstGeom>
        </p:spPr>
      </p:pic>
      <p:pic>
        <p:nvPicPr>
          <p:cNvPr id="25" name="Picture 24" descr="A purple and black background&#10;&#10;Description automatically generated">
            <a:extLst>
              <a:ext uri="{FF2B5EF4-FFF2-40B4-BE49-F238E27FC236}">
                <a16:creationId xmlns:a16="http://schemas.microsoft.com/office/drawing/2014/main" id="{85F2F417-73E0-E8F4-E2C1-281629D794B2}"/>
              </a:ext>
            </a:extLst>
          </p:cNvPr>
          <p:cNvPicPr>
            <a:picLocks noChangeAspect="1"/>
          </p:cNvPicPr>
          <p:nvPr userDrawn="1"/>
        </p:nvPicPr>
        <p:blipFill>
          <a:blip r:embed="rId3"/>
          <a:stretch>
            <a:fillRect/>
          </a:stretch>
        </p:blipFill>
        <p:spPr>
          <a:xfrm rot="5400000">
            <a:off x="-499847" y="3372451"/>
            <a:ext cx="4003551" cy="3040865"/>
          </a:xfrm>
          <a:prstGeom prst="rect">
            <a:avLst/>
          </a:prstGeom>
        </p:spPr>
      </p:pic>
      <p:sp>
        <p:nvSpPr>
          <p:cNvPr id="2" name="Text Placeholder 11">
            <a:extLst>
              <a:ext uri="{FF2B5EF4-FFF2-40B4-BE49-F238E27FC236}">
                <a16:creationId xmlns:a16="http://schemas.microsoft.com/office/drawing/2014/main" id="{4F46BD62-6610-222D-413D-8C18FD4D4E3C}"/>
              </a:ext>
            </a:extLst>
          </p:cNvPr>
          <p:cNvSpPr>
            <a:spLocks noGrp="1"/>
          </p:cNvSpPr>
          <p:nvPr>
            <p:ph type="body" sz="quarter" idx="46" hasCustomPrompt="1"/>
          </p:nvPr>
        </p:nvSpPr>
        <p:spPr>
          <a:xfrm>
            <a:off x="5582443"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4" name="Text Placeholder 11">
            <a:extLst>
              <a:ext uri="{FF2B5EF4-FFF2-40B4-BE49-F238E27FC236}">
                <a16:creationId xmlns:a16="http://schemas.microsoft.com/office/drawing/2014/main" id="{4CA619D5-4591-F538-DC7C-948B9555D2A1}"/>
              </a:ext>
            </a:extLst>
          </p:cNvPr>
          <p:cNvSpPr>
            <a:spLocks noGrp="1"/>
          </p:cNvSpPr>
          <p:nvPr>
            <p:ph type="body" sz="quarter" idx="47" hasCustomPrompt="1"/>
          </p:nvPr>
        </p:nvSpPr>
        <p:spPr>
          <a:xfrm>
            <a:off x="8571408"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12" name="Text Placeholder 11">
            <a:extLst>
              <a:ext uri="{FF2B5EF4-FFF2-40B4-BE49-F238E27FC236}">
                <a16:creationId xmlns:a16="http://schemas.microsoft.com/office/drawing/2014/main" id="{1303CCA3-9BC2-7828-8C83-774987606E98}"/>
              </a:ext>
            </a:extLst>
          </p:cNvPr>
          <p:cNvSpPr>
            <a:spLocks noGrp="1"/>
          </p:cNvSpPr>
          <p:nvPr>
            <p:ph type="body" sz="quarter" idx="48" hasCustomPrompt="1"/>
          </p:nvPr>
        </p:nvSpPr>
        <p:spPr>
          <a:xfrm>
            <a:off x="5582443"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0" name="Text Placeholder 11">
            <a:extLst>
              <a:ext uri="{FF2B5EF4-FFF2-40B4-BE49-F238E27FC236}">
                <a16:creationId xmlns:a16="http://schemas.microsoft.com/office/drawing/2014/main" id="{DED7CED9-5CD5-DD76-804E-5F1825291031}"/>
              </a:ext>
            </a:extLst>
          </p:cNvPr>
          <p:cNvSpPr>
            <a:spLocks noGrp="1"/>
          </p:cNvSpPr>
          <p:nvPr>
            <p:ph type="body" sz="quarter" idx="49" hasCustomPrompt="1"/>
          </p:nvPr>
        </p:nvSpPr>
        <p:spPr>
          <a:xfrm>
            <a:off x="8571408"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2" name="Text Placeholder 11">
            <a:extLst>
              <a:ext uri="{FF2B5EF4-FFF2-40B4-BE49-F238E27FC236}">
                <a16:creationId xmlns:a16="http://schemas.microsoft.com/office/drawing/2014/main" id="{2D1CDCB1-09AE-CA26-F74A-651A4CBB822C}"/>
              </a:ext>
            </a:extLst>
          </p:cNvPr>
          <p:cNvSpPr>
            <a:spLocks noGrp="1"/>
          </p:cNvSpPr>
          <p:nvPr>
            <p:ph type="body" sz="quarter" idx="50" hasCustomPrompt="1"/>
          </p:nvPr>
        </p:nvSpPr>
        <p:spPr>
          <a:xfrm>
            <a:off x="5582443"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6" name="Text Placeholder 11">
            <a:extLst>
              <a:ext uri="{FF2B5EF4-FFF2-40B4-BE49-F238E27FC236}">
                <a16:creationId xmlns:a16="http://schemas.microsoft.com/office/drawing/2014/main" id="{C1A275E2-D7A8-0359-303F-59D68F80088C}"/>
              </a:ext>
            </a:extLst>
          </p:cNvPr>
          <p:cNvSpPr>
            <a:spLocks noGrp="1"/>
          </p:cNvSpPr>
          <p:nvPr>
            <p:ph type="body" sz="quarter" idx="51" hasCustomPrompt="1"/>
          </p:nvPr>
        </p:nvSpPr>
        <p:spPr>
          <a:xfrm>
            <a:off x="8571408"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7" name="Text Placeholder 11">
            <a:extLst>
              <a:ext uri="{FF2B5EF4-FFF2-40B4-BE49-F238E27FC236}">
                <a16:creationId xmlns:a16="http://schemas.microsoft.com/office/drawing/2014/main" id="{BA587012-BD4A-2795-8AC3-50156A0A8F22}"/>
              </a:ext>
            </a:extLst>
          </p:cNvPr>
          <p:cNvSpPr>
            <a:spLocks noGrp="1"/>
          </p:cNvSpPr>
          <p:nvPr>
            <p:ph type="body" sz="quarter" idx="52" hasCustomPrompt="1"/>
          </p:nvPr>
        </p:nvSpPr>
        <p:spPr>
          <a:xfrm>
            <a:off x="5582443"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8" name="Text Placeholder 11">
            <a:extLst>
              <a:ext uri="{FF2B5EF4-FFF2-40B4-BE49-F238E27FC236}">
                <a16:creationId xmlns:a16="http://schemas.microsoft.com/office/drawing/2014/main" id="{D76B1DFF-94E8-2C8F-797E-A905F268B72D}"/>
              </a:ext>
            </a:extLst>
          </p:cNvPr>
          <p:cNvSpPr>
            <a:spLocks noGrp="1"/>
          </p:cNvSpPr>
          <p:nvPr>
            <p:ph type="body" sz="quarter" idx="53" hasCustomPrompt="1"/>
          </p:nvPr>
        </p:nvSpPr>
        <p:spPr>
          <a:xfrm>
            <a:off x="8571408"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Tree>
    <p:extLst>
      <p:ext uri="{BB962C8B-B14F-4D97-AF65-F5344CB8AC3E}">
        <p14:creationId xmlns:p14="http://schemas.microsoft.com/office/powerpoint/2010/main" val="407430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 slide">
    <p:bg>
      <p:bgPr>
        <a:solidFill>
          <a:srgbClr val="FDFDFD"/>
        </a:solidFill>
        <a:effectLst/>
      </p:bgPr>
    </p:bg>
    <p:spTree>
      <p:nvGrpSpPr>
        <p:cNvPr id="1" name=""/>
        <p:cNvGrpSpPr/>
        <p:nvPr/>
      </p:nvGrpSpPr>
      <p:grpSpPr>
        <a:xfrm>
          <a:off x="0" y="0"/>
          <a:ext cx="0" cy="0"/>
          <a:chOff x="0" y="0"/>
          <a:chExt cx="0" cy="0"/>
        </a:xfrm>
      </p:grpSpPr>
      <p:pic>
        <p:nvPicPr>
          <p:cNvPr id="3" name="Picture 2" descr="A colorful object with a half of a half circle&#10;&#10;Description automatically generated with medium confidence">
            <a:extLst>
              <a:ext uri="{FF2B5EF4-FFF2-40B4-BE49-F238E27FC236}">
                <a16:creationId xmlns:a16="http://schemas.microsoft.com/office/drawing/2014/main" id="{C1245F95-6C78-C8AD-C0CD-8284B3C7C174}"/>
              </a:ext>
            </a:extLst>
          </p:cNvPr>
          <p:cNvPicPr>
            <a:picLocks noGrp="1" noRot="1" noChangeAspec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102">
            <a:extLst>
              <a:ext uri="{FF2B5EF4-FFF2-40B4-BE49-F238E27FC236}">
                <a16:creationId xmlns:a16="http://schemas.microsoft.com/office/drawing/2014/main" id="{09EB693E-AFD2-DA4D-65E7-DAC4C311D88D}"/>
              </a:ext>
            </a:extLst>
          </p:cNvPr>
          <p:cNvSpPr>
            <a:spLocks noGrp="1"/>
          </p:cNvSpPr>
          <p:nvPr>
            <p:ph type="body" sz="quarter" idx="29" hasCustomPrompt="1"/>
          </p:nvPr>
        </p:nvSpPr>
        <p:spPr>
          <a:xfrm>
            <a:off x="7950119"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11" name="Text Placeholder 102">
            <a:extLst>
              <a:ext uri="{FF2B5EF4-FFF2-40B4-BE49-F238E27FC236}">
                <a16:creationId xmlns:a16="http://schemas.microsoft.com/office/drawing/2014/main" id="{B3E2FF9C-1D98-949B-6775-F9F676B038F6}"/>
              </a:ext>
            </a:extLst>
          </p:cNvPr>
          <p:cNvSpPr>
            <a:spLocks noGrp="1"/>
          </p:cNvSpPr>
          <p:nvPr>
            <p:ph type="body" sz="quarter" idx="32" hasCustomPrompt="1"/>
          </p:nvPr>
        </p:nvSpPr>
        <p:spPr>
          <a:xfrm>
            <a:off x="7950119"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4" name="Text Placeholder 102">
            <a:extLst>
              <a:ext uri="{FF2B5EF4-FFF2-40B4-BE49-F238E27FC236}">
                <a16:creationId xmlns:a16="http://schemas.microsoft.com/office/drawing/2014/main" id="{C6139151-4CF0-BC78-4163-EB56DB9E5CF5}"/>
              </a:ext>
            </a:extLst>
          </p:cNvPr>
          <p:cNvSpPr>
            <a:spLocks noGrp="1"/>
          </p:cNvSpPr>
          <p:nvPr>
            <p:ph type="body" sz="quarter" idx="35" hasCustomPrompt="1"/>
          </p:nvPr>
        </p:nvSpPr>
        <p:spPr>
          <a:xfrm>
            <a:off x="7950119"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6" name="Text Placeholder 102">
            <a:extLst>
              <a:ext uri="{FF2B5EF4-FFF2-40B4-BE49-F238E27FC236}">
                <a16:creationId xmlns:a16="http://schemas.microsoft.com/office/drawing/2014/main" id="{5C673D86-C7D7-73B4-CA39-343FCE11128A}"/>
              </a:ext>
            </a:extLst>
          </p:cNvPr>
          <p:cNvSpPr>
            <a:spLocks noGrp="1"/>
          </p:cNvSpPr>
          <p:nvPr>
            <p:ph type="body" sz="quarter" idx="38" hasCustomPrompt="1"/>
          </p:nvPr>
        </p:nvSpPr>
        <p:spPr>
          <a:xfrm>
            <a:off x="7950119"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9" name="Vertical Text Placeholder 3">
            <a:extLst>
              <a:ext uri="{FF2B5EF4-FFF2-40B4-BE49-F238E27FC236}">
                <a16:creationId xmlns:a16="http://schemas.microsoft.com/office/drawing/2014/main" id="{7DB5842A-6769-6042-73E5-E96E58986DC7}"/>
              </a:ext>
            </a:extLst>
          </p:cNvPr>
          <p:cNvSpPr>
            <a:spLocks noGrp="1"/>
          </p:cNvSpPr>
          <p:nvPr>
            <p:ph type="body" orient="vert" sz="quarter" idx="43" hasCustomPrompt="1"/>
          </p:nvPr>
        </p:nvSpPr>
        <p:spPr>
          <a:xfrm rot="10800000">
            <a:off x="6475340"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2" name="Text Placeholder 11">
            <a:extLst>
              <a:ext uri="{FF2B5EF4-FFF2-40B4-BE49-F238E27FC236}">
                <a16:creationId xmlns:a16="http://schemas.microsoft.com/office/drawing/2014/main" id="{4F46BD62-6610-222D-413D-8C18FD4D4E3C}"/>
              </a:ext>
            </a:extLst>
          </p:cNvPr>
          <p:cNvSpPr>
            <a:spLocks noGrp="1"/>
          </p:cNvSpPr>
          <p:nvPr>
            <p:ph type="body" sz="quarter" idx="46" hasCustomPrompt="1"/>
          </p:nvPr>
        </p:nvSpPr>
        <p:spPr>
          <a:xfrm>
            <a:off x="7958582"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12" name="Text Placeholder 11">
            <a:extLst>
              <a:ext uri="{FF2B5EF4-FFF2-40B4-BE49-F238E27FC236}">
                <a16:creationId xmlns:a16="http://schemas.microsoft.com/office/drawing/2014/main" id="{1303CCA3-9BC2-7828-8C83-774987606E98}"/>
              </a:ext>
            </a:extLst>
          </p:cNvPr>
          <p:cNvSpPr>
            <a:spLocks noGrp="1"/>
          </p:cNvSpPr>
          <p:nvPr>
            <p:ph type="body" sz="quarter" idx="48" hasCustomPrompt="1"/>
          </p:nvPr>
        </p:nvSpPr>
        <p:spPr>
          <a:xfrm>
            <a:off x="7958582"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2" name="Text Placeholder 11">
            <a:extLst>
              <a:ext uri="{FF2B5EF4-FFF2-40B4-BE49-F238E27FC236}">
                <a16:creationId xmlns:a16="http://schemas.microsoft.com/office/drawing/2014/main" id="{2D1CDCB1-09AE-CA26-F74A-651A4CBB822C}"/>
              </a:ext>
            </a:extLst>
          </p:cNvPr>
          <p:cNvSpPr>
            <a:spLocks noGrp="1"/>
          </p:cNvSpPr>
          <p:nvPr>
            <p:ph type="body" sz="quarter" idx="50" hasCustomPrompt="1"/>
          </p:nvPr>
        </p:nvSpPr>
        <p:spPr>
          <a:xfrm>
            <a:off x="7958582"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7" name="Text Placeholder 11">
            <a:extLst>
              <a:ext uri="{FF2B5EF4-FFF2-40B4-BE49-F238E27FC236}">
                <a16:creationId xmlns:a16="http://schemas.microsoft.com/office/drawing/2014/main" id="{BA587012-BD4A-2795-8AC3-50156A0A8F22}"/>
              </a:ext>
            </a:extLst>
          </p:cNvPr>
          <p:cNvSpPr>
            <a:spLocks noGrp="1"/>
          </p:cNvSpPr>
          <p:nvPr>
            <p:ph type="body" sz="quarter" idx="52" hasCustomPrompt="1"/>
          </p:nvPr>
        </p:nvSpPr>
        <p:spPr>
          <a:xfrm>
            <a:off x="7958582"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Tree>
    <p:extLst>
      <p:ext uri="{BB962C8B-B14F-4D97-AF65-F5344CB8AC3E}">
        <p14:creationId xmlns:p14="http://schemas.microsoft.com/office/powerpoint/2010/main" val="3709451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023891" y="269836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021072" y="129351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015338" y="129351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015338" y="269836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015338" y="4078384"/>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015338" y="5483238"/>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018253" y="4078384"/>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8" name="Vertical Text Placeholder 3">
            <a:extLst>
              <a:ext uri="{FF2B5EF4-FFF2-40B4-BE49-F238E27FC236}">
                <a16:creationId xmlns:a16="http://schemas.microsoft.com/office/drawing/2014/main" id="{D53E8A67-9503-1E6E-F9A3-E01A96712B99}"/>
              </a:ext>
            </a:extLst>
          </p:cNvPr>
          <p:cNvSpPr>
            <a:spLocks noGrp="1"/>
          </p:cNvSpPr>
          <p:nvPr>
            <p:ph type="body" orient="vert" sz="quarter" idx="43" hasCustomPrompt="1"/>
          </p:nvPr>
        </p:nvSpPr>
        <p:spPr>
          <a:xfrm rot="16200000">
            <a:off x="1108509" y="438659"/>
            <a:ext cx="733158" cy="1585970"/>
          </a:xfrm>
          <a:prstGeom prst="rect">
            <a:avLst/>
          </a:prstGeom>
        </p:spPr>
        <p:txBody>
          <a:bodyPr vert="eaVert">
            <a:noAutofit/>
          </a:bodyPr>
          <a:lstStyle>
            <a:lvl1pPr marL="0" indent="0">
              <a:buNone/>
              <a:defRPr sz="32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Agenda</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018253" y="5483238"/>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015338" y="863473"/>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004303" y="863473"/>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015338" y="2252425"/>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004303" y="2252425"/>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015338" y="3635926"/>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004303" y="3635926"/>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015338" y="5058351"/>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004303" y="5058351"/>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Tree>
    <p:extLst>
      <p:ext uri="{BB962C8B-B14F-4D97-AF65-F5344CB8AC3E}">
        <p14:creationId xmlns:p14="http://schemas.microsoft.com/office/powerpoint/2010/main" val="1980323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one</a:t>
            </a:r>
          </a:p>
        </p:txBody>
      </p:sp>
    </p:spTree>
    <p:extLst>
      <p:ext uri="{BB962C8B-B14F-4D97-AF65-F5344CB8AC3E}">
        <p14:creationId xmlns:p14="http://schemas.microsoft.com/office/powerpoint/2010/main" val="933902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two</a:t>
            </a:r>
          </a:p>
        </p:txBody>
      </p:sp>
    </p:spTree>
    <p:extLst>
      <p:ext uri="{BB962C8B-B14F-4D97-AF65-F5344CB8AC3E}">
        <p14:creationId xmlns:p14="http://schemas.microsoft.com/office/powerpoint/2010/main" val="3304754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three</a:t>
            </a:r>
          </a:p>
        </p:txBody>
      </p:sp>
    </p:spTree>
    <p:extLst>
      <p:ext uri="{BB962C8B-B14F-4D97-AF65-F5344CB8AC3E}">
        <p14:creationId xmlns:p14="http://schemas.microsoft.com/office/powerpoint/2010/main" val="25937168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four</a:t>
            </a:r>
          </a:p>
        </p:txBody>
      </p:sp>
    </p:spTree>
    <p:extLst>
      <p:ext uri="{BB962C8B-B14F-4D97-AF65-F5344CB8AC3E}">
        <p14:creationId xmlns:p14="http://schemas.microsoft.com/office/powerpoint/2010/main" val="2591504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five</a:t>
            </a:r>
          </a:p>
        </p:txBody>
      </p:sp>
    </p:spTree>
    <p:extLst>
      <p:ext uri="{BB962C8B-B14F-4D97-AF65-F5344CB8AC3E}">
        <p14:creationId xmlns:p14="http://schemas.microsoft.com/office/powerpoint/2010/main" val="3551661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six</a:t>
            </a:r>
          </a:p>
        </p:txBody>
      </p:sp>
    </p:spTree>
    <p:extLst>
      <p:ext uri="{BB962C8B-B14F-4D97-AF65-F5344CB8AC3E}">
        <p14:creationId xmlns:p14="http://schemas.microsoft.com/office/powerpoint/2010/main" val="3243590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rgbClr val="FFFFFF"/>
        </a:solidFill>
        <a:effectLst/>
      </p:bgPr>
    </p:bg>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611715" y="3161605"/>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err="1"/>
              <a:t>Addtl</a:t>
            </a:r>
            <a:r>
              <a:rPr lang="en-US"/>
              <a:t>. section title</a:t>
            </a:r>
          </a:p>
        </p:txBody>
      </p:sp>
      <p:pic>
        <p:nvPicPr>
          <p:cNvPr id="4" name="Picture 3" descr="A close-up of a colorful background&#10;&#10;Description automatically generated">
            <a:extLst>
              <a:ext uri="{FF2B5EF4-FFF2-40B4-BE49-F238E27FC236}">
                <a16:creationId xmlns:a16="http://schemas.microsoft.com/office/drawing/2014/main" id="{276256F7-F70B-FF3B-42BF-71968B4E0B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68316" y="447261"/>
            <a:ext cx="7694099" cy="5963478"/>
          </a:xfrm>
          <a:prstGeom prst="rect">
            <a:avLst/>
          </a:prstGeom>
        </p:spPr>
      </p:pic>
    </p:spTree>
    <p:extLst>
      <p:ext uri="{BB962C8B-B14F-4D97-AF65-F5344CB8AC3E}">
        <p14:creationId xmlns:p14="http://schemas.microsoft.com/office/powerpoint/2010/main" val="5173454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rgbClr val="FFFDF9"/>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b="0" i="0">
                <a:solidFill>
                  <a:schemeClr val="bg1"/>
                </a:solidFill>
                <a:latin typeface="Segoe Sans Text" pitchFamily="2" charset="0"/>
                <a:cs typeface="Segoe Sans Text" pitchFamily="2" charset="0"/>
              </a:defRPr>
            </a:lvl1pPr>
            <a:lvl2pPr>
              <a:defRPr sz="14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400" b="0" i="0">
                <a:solidFill>
                  <a:schemeClr val="bg1"/>
                </a:solidFill>
                <a:latin typeface="Segoe Sans Text" pitchFamily="2" charset="0"/>
                <a:cs typeface="Segoe Sans Text" pitchFamily="2" charset="0"/>
              </a:defRPr>
            </a:lvl4pPr>
            <a:lvl5pPr>
              <a:defRPr sz="1400" b="0" i="0">
                <a:solidFill>
                  <a:schemeClr val="bg1"/>
                </a:solidFill>
                <a:latin typeface="Segoe Sans Text" pitchFamily="2" charset="0"/>
                <a:cs typeface="Segoe Sans Text" pitchFamily="2"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200" b="0" i="0">
                <a:solidFill>
                  <a:schemeClr val="tx1"/>
                </a:solidFill>
                <a:latin typeface="Segoe Sans Display" pitchFamily="2" charset="0"/>
                <a:cs typeface="Segoe Sans Display" pitchFamily="2"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70443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019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one</a:t>
            </a:r>
          </a:p>
        </p:txBody>
      </p:sp>
    </p:spTree>
    <p:extLst>
      <p:ext uri="{BB962C8B-B14F-4D97-AF65-F5344CB8AC3E}">
        <p14:creationId xmlns:p14="http://schemas.microsoft.com/office/powerpoint/2010/main" val="27862420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079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Column Content with Subheads">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1341906"/>
          </a:xfrm>
        </p:spPr>
        <p:txBody>
          <a:bodyPr/>
          <a:lstStyle>
            <a:lvl1pPr>
              <a:defRPr sz="20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200" b="0" i="0">
                <a:solidFill>
                  <a:schemeClr val="bg1"/>
                </a:solidFill>
                <a:latin typeface="Segoe Sans Text" pitchFamily="2" charset="0"/>
                <a:cs typeface="Segoe Sans Text" pitchFamily="2" charset="0"/>
              </a:defRPr>
            </a:lvl4pPr>
            <a:lvl5pPr>
              <a:defRPr sz="12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1341906"/>
          </a:xfrm>
        </p:spPr>
        <p:txBody>
          <a:bodyPr/>
          <a:lstStyle>
            <a:lvl1pPr>
              <a:defRPr sz="20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200" b="0" i="0">
                <a:solidFill>
                  <a:schemeClr val="bg1"/>
                </a:solidFill>
                <a:latin typeface="Segoe Sans Text" pitchFamily="2" charset="0"/>
                <a:cs typeface="Segoe Sans Text" pitchFamily="2" charset="0"/>
              </a:defRPr>
            </a:lvl4pPr>
            <a:lvl5pPr>
              <a:defRPr sz="12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10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85217" y="1438275"/>
            <a:ext cx="3264408"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38275"/>
            <a:ext cx="3264408"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35963" y="1438275"/>
            <a:ext cx="3273425"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828025841"/>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91912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ive Column Bullet with Subtitles">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873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3409" y="5814699"/>
            <a:ext cx="868680" cy="796908"/>
          </a:xfrm>
          <a:prstGeom prst="rect">
            <a:avLst/>
          </a:prstGeom>
        </p:spPr>
      </p:pic>
    </p:spTree>
    <p:extLst>
      <p:ext uri="{BB962C8B-B14F-4D97-AF65-F5344CB8AC3E}">
        <p14:creationId xmlns:p14="http://schemas.microsoft.com/office/powerpoint/2010/main" val="3750545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wo picture content">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4054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hree picture content">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2952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flip="none" rotWithShape="1">
          <a:gsLst>
            <a:gs pos="0">
              <a:schemeClr val="accent2"/>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29982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Only">
    <p:bg>
      <p:bgPr>
        <a:gradFill flip="none" rotWithShape="1">
          <a:gsLst>
            <a:gs pos="0">
              <a:schemeClr val="accent2"/>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42375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two</a:t>
            </a:r>
          </a:p>
        </p:txBody>
      </p:sp>
    </p:spTree>
    <p:extLst>
      <p:ext uri="{BB962C8B-B14F-4D97-AF65-F5344CB8AC3E}">
        <p14:creationId xmlns:p14="http://schemas.microsoft.com/office/powerpoint/2010/main" val="322027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32755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2"/>
                </a:solidFill>
              </a:defRPr>
            </a:lvl1pPr>
          </a:lstStyle>
          <a:p>
            <a:r>
              <a:rPr lang="en-US"/>
              <a:t>Click to edit Master title style</a:t>
            </a:r>
          </a:p>
        </p:txBody>
      </p:sp>
    </p:spTree>
    <p:extLst>
      <p:ext uri="{BB962C8B-B14F-4D97-AF65-F5344CB8AC3E}">
        <p14:creationId xmlns:p14="http://schemas.microsoft.com/office/powerpoint/2010/main" val="3504113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Quote slide_option two">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92B1AC-E7DF-DDFD-5AC4-1D638702CB2C}"/>
              </a:ext>
            </a:extLst>
          </p:cNvPr>
          <p:cNvSpPr/>
          <p:nvPr userDrawn="1"/>
        </p:nvSpPr>
        <p:spPr>
          <a:xfrm rot="5400000">
            <a:off x="-1513915" y="1513910"/>
            <a:ext cx="6899737" cy="3871912"/>
          </a:xfrm>
          <a:prstGeom prst="rect">
            <a:avLst/>
          </a:prstGeom>
          <a:gradFill flip="none" rotWithShape="1">
            <a:gsLst>
              <a:gs pos="0">
                <a:srgbClr val="C03BC4"/>
              </a:gs>
              <a:gs pos="99000">
                <a:srgbClr val="F4364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endParaRPr lang="en-US" sz="1000">
              <a:solidFill>
                <a:srgbClr val="FFFF00"/>
              </a:solidFill>
              <a:latin typeface="Segoe UI" panose="020B0502040204020203" pitchFamily="34" charset="0"/>
              <a:cs typeface="Segoe UI" panose="020B0502040204020203" pitchFamily="34" charset="0"/>
            </a:endParaRPr>
          </a:p>
        </p:txBody>
      </p:sp>
      <p:pic>
        <p:nvPicPr>
          <p:cNvPr id="2" name="Picture 9">
            <a:extLst>
              <a:ext uri="{FF2B5EF4-FFF2-40B4-BE49-F238E27FC236}">
                <a16:creationId xmlns:a16="http://schemas.microsoft.com/office/drawing/2014/main" id="{9320D298-8D42-917F-8AA6-13117719DA2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flipV="1">
            <a:off x="0" y="0"/>
            <a:ext cx="3871913" cy="6857999"/>
          </a:xfrm>
          <a:prstGeom prst="rect">
            <a:avLst/>
          </a:prstGeom>
        </p:spPr>
      </p:pic>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611268"/>
            <a:ext cx="6444247" cy="3714512"/>
          </a:xfrm>
          <a:prstGeom prst="rect">
            <a:avLst/>
          </a:prstGeom>
        </p:spPr>
        <p:txBody>
          <a:bodyPr>
            <a:noAutofit/>
          </a:bodyPr>
          <a:lstStyle>
            <a:lvl1pPr marL="0" indent="0">
              <a:buNone/>
              <a:defRPr sz="2600" b="0" i="0">
                <a:solidFill>
                  <a:srgbClr val="000000"/>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5747590"/>
            <a:ext cx="6444247" cy="338554"/>
          </a:xfrm>
          <a:prstGeom prst="rect">
            <a:avLst/>
          </a:prstGeom>
        </p:spPr>
        <p:txBody>
          <a:bodyPr>
            <a:normAutofit/>
          </a:bodyPr>
          <a:lstStyle>
            <a:lvl1pPr marL="0" indent="0">
              <a:buNone/>
              <a:defRPr sz="1600" b="1" i="0">
                <a:solidFill>
                  <a:srgbClr val="B238BA"/>
                </a:solidFill>
                <a:latin typeface="Segoe Sans Text Semibold" pitchFamily="2" charset="0"/>
                <a:cs typeface="Segoe Sans Text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4435677" y="691330"/>
            <a:ext cx="3236878" cy="593740"/>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9134816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Quote slide_option two">
    <p:bg>
      <p:bgPr>
        <a:solidFill>
          <a:srgbClr val="0078D4"/>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8DE971"/>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8DE971"/>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34517962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Quote slide_option two">
    <p:bg>
      <p:bgPr>
        <a:gradFill flip="none" rotWithShape="1">
          <a:gsLst>
            <a:gs pos="0">
              <a:srgbClr val="49C5B1"/>
            </a:gs>
            <a:gs pos="100000">
              <a:srgbClr val="0078D4"/>
            </a:gs>
          </a:gsLst>
          <a:lin ang="5400000" scaled="1"/>
          <a:tileRect/>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005C63"/>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4303582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Quote slide_option two">
    <p:bg>
      <p:bgPr>
        <a:gradFill>
          <a:gsLst>
            <a:gs pos="0">
              <a:srgbClr val="C03BC4"/>
            </a:gs>
            <a:gs pos="99000">
              <a:srgbClr val="F4364C"/>
            </a:gs>
          </a:gsLst>
          <a:lin ang="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1191174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two-column slide">
    <p:bg>
      <p:bgPr>
        <a:solidFill>
          <a:srgbClr val="FFFFFF"/>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2"/>
          </a:solidFill>
        </p:spPr>
        <p:txBody>
          <a:bodyPr/>
          <a:lstStyle>
            <a:lvl1pPr marL="0" indent="0">
              <a:buNone/>
              <a:defRPr>
                <a:solidFill>
                  <a:schemeClr val="accent2">
                    <a:lumMod val="20000"/>
                    <a:lumOff val="80000"/>
                  </a:schemeClr>
                </a:solidFill>
              </a:defRPr>
            </a:lvl1pPr>
          </a:lstStyle>
          <a:p>
            <a:r>
              <a:rPr lang="en-US"/>
              <a:t>Click icon to add picture</a:t>
            </a:r>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000" b="1" i="0">
                <a:solidFill>
                  <a:schemeClr val="accent2"/>
                </a:solidFill>
                <a:latin typeface="Segoe Sans Small" pitchFamily="2" charset="0"/>
                <a:cs typeface="Segoe Sans Small" pitchFamily="2"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000" b="1" i="0">
                <a:solidFill>
                  <a:schemeClr val="accent2"/>
                </a:solidFill>
                <a:latin typeface="Segoe Sans Small" pitchFamily="2" charset="0"/>
                <a:cs typeface="Segoe Sans Small" pitchFamily="2"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0" i="0">
                <a:solidFill>
                  <a:schemeClr val="accent2"/>
                </a:solidFill>
                <a:latin typeface="Segoe Sans Display" pitchFamily="2" charset="0"/>
                <a:cs typeface="Segoe Sans Display" pitchFamily="2"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70643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with pictures on right side">
    <p:bg>
      <p:bgPr>
        <a:solidFill>
          <a:srgbClr val="FFFFFF"/>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0" i="0">
                <a:solidFill>
                  <a:schemeClr val="accent3"/>
                </a:solidFill>
                <a:latin typeface="Segoe Sans Display" pitchFamily="2" charset="0"/>
                <a:cs typeface="Segoe Sans Display" pitchFamily="2"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3"/>
          </a:solidFill>
        </p:spPr>
        <p:txBody>
          <a:bodyPr/>
          <a:lstStyle>
            <a:lvl1pPr marL="0" indent="0">
              <a:buNone/>
              <a:defRPr>
                <a:solidFill>
                  <a:schemeClr val="accent3">
                    <a:lumMod val="20000"/>
                    <a:lumOff val="80000"/>
                  </a:schemeClr>
                </a:solidFill>
              </a:defRPr>
            </a:lvl1pPr>
          </a:lstStyle>
          <a:p>
            <a:r>
              <a:rPr lang="en-US"/>
              <a:t>Click icon to add picture</a:t>
            </a:r>
          </a:p>
        </p:txBody>
      </p:sp>
    </p:spTree>
    <p:extLst>
      <p:ext uri="{BB962C8B-B14F-4D97-AF65-F5344CB8AC3E}">
        <p14:creationId xmlns:p14="http://schemas.microsoft.com/office/powerpoint/2010/main" val="25930046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with two-column slide_seafoam">
    <p:bg>
      <p:bgPr>
        <a:solidFill>
          <a:srgbClr val="FFFFFF"/>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4"/>
          </a:solidFill>
        </p:spPr>
        <p:txBody>
          <a:bodyPr/>
          <a:lstStyle>
            <a:lvl1pPr marL="0" indent="0">
              <a:buNone/>
              <a:defRPr>
                <a:solidFill>
                  <a:schemeClr val="accent4">
                    <a:lumMod val="20000"/>
                    <a:lumOff val="80000"/>
                  </a:schemeClr>
                </a:solidFill>
              </a:defRPr>
            </a:lvl1pPr>
          </a:lstStyle>
          <a:p>
            <a:r>
              <a:rPr lang="en-US"/>
              <a:t>Click icon to add picture</a:t>
            </a:r>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000" b="1" i="0">
                <a:solidFill>
                  <a:schemeClr val="accent4"/>
                </a:solidFill>
                <a:latin typeface="Segoe Sans Small" pitchFamily="2" charset="0"/>
                <a:cs typeface="Segoe Sans Small" pitchFamily="2"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000" b="1" i="0">
                <a:solidFill>
                  <a:schemeClr val="accent4"/>
                </a:solidFill>
                <a:latin typeface="Segoe Sans Small" pitchFamily="2" charset="0"/>
                <a:cs typeface="Segoe Sans Small" pitchFamily="2"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0" i="0">
                <a:solidFill>
                  <a:schemeClr val="accent4"/>
                </a:solidFill>
                <a:latin typeface="Segoe Sans Display" pitchFamily="2" charset="0"/>
                <a:cs typeface="Segoe Sans Display" pitchFamily="2"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5495648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with pictures on right side_seafoam">
    <p:bg>
      <p:bgPr>
        <a:solidFill>
          <a:srgbClr val="FFFFFF"/>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0" i="0">
                <a:solidFill>
                  <a:schemeClr val="tx1"/>
                </a:solidFill>
                <a:latin typeface="Segoe Sans Display" pitchFamily="2" charset="0"/>
                <a:cs typeface="Segoe Sans Display" pitchFamily="2"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tx1"/>
          </a:solidFill>
        </p:spPr>
        <p:txBody>
          <a:bodyPr/>
          <a:lstStyle>
            <a:lvl1pPr marL="0" indent="0">
              <a:buNone/>
              <a:defRPr>
                <a:solidFill>
                  <a:schemeClr val="tx1">
                    <a:lumMod val="20000"/>
                    <a:lumOff val="80000"/>
                  </a:schemeClr>
                </a:solidFill>
              </a:defRPr>
            </a:lvl1pPr>
          </a:lstStyle>
          <a:p>
            <a:r>
              <a:rPr lang="en-US"/>
              <a:t>Click icon to add picture</a:t>
            </a:r>
          </a:p>
        </p:txBody>
      </p:sp>
    </p:spTree>
    <p:extLst>
      <p:ext uri="{BB962C8B-B14F-4D97-AF65-F5344CB8AC3E}">
        <p14:creationId xmlns:p14="http://schemas.microsoft.com/office/powerpoint/2010/main" val="2058378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three</a:t>
            </a:r>
          </a:p>
        </p:txBody>
      </p:sp>
    </p:spTree>
    <p:extLst>
      <p:ext uri="{BB962C8B-B14F-4D97-AF65-F5344CB8AC3E}">
        <p14:creationId xmlns:p14="http://schemas.microsoft.com/office/powerpoint/2010/main" val="20349903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Section title slide">
    <p:bg>
      <p:bgPr>
        <a:solidFill>
          <a:srgbClr val="FFFFFF"/>
        </a:solidFill>
        <a:effectLst/>
      </p:bgPr>
    </p:bg>
    <p:spTree>
      <p:nvGrpSpPr>
        <p:cNvPr id="1" name=""/>
        <p:cNvGrpSpPr/>
        <p:nvPr/>
      </p:nvGrpSpPr>
      <p:grpSpPr>
        <a:xfrm>
          <a:off x="0" y="0"/>
          <a:ext cx="0" cy="0"/>
          <a:chOff x="0" y="0"/>
          <a:chExt cx="0" cy="0"/>
        </a:xfrm>
      </p:grpSpPr>
      <p:pic>
        <p:nvPicPr>
          <p:cNvPr id="6" name="Picture 5" descr="A colorful background with a square&#10;&#10;Description automatically generated">
            <a:extLst>
              <a:ext uri="{FF2B5EF4-FFF2-40B4-BE49-F238E27FC236}">
                <a16:creationId xmlns:a16="http://schemas.microsoft.com/office/drawing/2014/main" id="{1C8A61F3-E97C-79DD-AFC8-353942DCEFEE}"/>
              </a:ext>
            </a:extLst>
          </p:cNvPr>
          <p:cNvPicPr>
            <a:picLocks noChangeAspect="1"/>
          </p:cNvPicPr>
          <p:nvPr userDrawn="1"/>
        </p:nvPicPr>
        <p:blipFill>
          <a:blip r:embed="rId2"/>
          <a:stretch>
            <a:fillRect/>
          </a:stretch>
        </p:blipFill>
        <p:spPr>
          <a:xfrm>
            <a:off x="9011652" y="1"/>
            <a:ext cx="3180347" cy="2423424"/>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0" i="0">
                <a:solidFill>
                  <a:schemeClr val="accent6"/>
                </a:solidFill>
                <a:latin typeface="Segoe Sans Display" pitchFamily="2" charset="0"/>
                <a:cs typeface="Segoe Sans Display" pitchFamily="2"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000" b="1" i="0">
                <a:solidFill>
                  <a:schemeClr val="accent6"/>
                </a:solidFill>
                <a:latin typeface="Segoe Sans Small" pitchFamily="2" charset="0"/>
                <a:cs typeface="Segoe Sans Small" pitchFamily="2"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569823" y="885589"/>
            <a:ext cx="6747635" cy="5426311"/>
          </a:xfrm>
          <a:prstGeom prst="rect">
            <a:avLst/>
          </a:prstGeom>
          <a:solidFill>
            <a:schemeClr val="accent6"/>
          </a:solidFill>
        </p:spPr>
        <p:txBody>
          <a:bodyPr/>
          <a:lstStyle>
            <a:lvl1pPr marL="0" indent="0">
              <a:buNone/>
              <a:defRPr>
                <a:solidFill>
                  <a:schemeClr val="accent6">
                    <a:lumMod val="20000"/>
                    <a:lumOff val="80000"/>
                  </a:schemeClr>
                </a:solidFill>
              </a:defRPr>
            </a:lvl1pPr>
          </a:lstStyle>
          <a:p>
            <a:r>
              <a:rPr lang="en-US"/>
              <a:t>Click icon to add picture</a:t>
            </a:r>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783875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rgbClr val="0078D4"/>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rgbClr val="8DE971"/>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8DE971"/>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241627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slide">
    <p:bg>
      <p:bgPr>
        <a:gradFill>
          <a:gsLst>
            <a:gs pos="0">
              <a:srgbClr val="49C5B1"/>
            </a:gs>
            <a:gs pos="100000">
              <a:srgbClr val="0078D4"/>
            </a:gs>
          </a:gsLst>
          <a:lin ang="540000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chemeClr val="tx1"/>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005C63"/>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3575261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nd content slide">
    <p:bg>
      <p:bgPr>
        <a:gradFill>
          <a:gsLst>
            <a:gs pos="0">
              <a:srgbClr val="C03BC4"/>
            </a:gs>
            <a:gs pos="99000">
              <a:srgbClr val="F4364C"/>
            </a:gs>
          </a:gsLst>
          <a:lin ang="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rgbClr val="FFFFFF"/>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7986898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Next steps w/ no icons slide">
    <p:bg>
      <p:bgPr>
        <a:solidFill>
          <a:srgbClr val="FFFFFF"/>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tx1"/>
          </a:solidFill>
        </p:spPr>
        <p:txBody>
          <a:bodyPr/>
          <a:lstStyle>
            <a:lvl1pPr marL="0" indent="0">
              <a:buNone/>
              <a:defRPr>
                <a:solidFill>
                  <a:schemeClr val="bg2"/>
                </a:solidFill>
              </a:defRPr>
            </a:lvl1pPr>
          </a:lstStyle>
          <a:p>
            <a:r>
              <a:rPr lang="en-US"/>
              <a:t>Click icon to add picture</a:t>
            </a: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0" i="0">
                <a:solidFill>
                  <a:schemeClr val="tx1"/>
                </a:solidFill>
                <a:latin typeface="Segoe Sans Display" pitchFamily="2" charset="0"/>
                <a:cs typeface="Segoe Sans Display" pitchFamily="2" charset="0"/>
              </a:defRPr>
            </a:lvl1pPr>
          </a:lstStyle>
          <a:p>
            <a:pPr lvl="0"/>
            <a:r>
              <a:rPr lang="en-US"/>
              <a:t>Next steps</a:t>
            </a:r>
          </a:p>
        </p:txBody>
      </p:sp>
    </p:spTree>
    <p:extLst>
      <p:ext uri="{BB962C8B-B14F-4D97-AF65-F5344CB8AC3E}">
        <p14:creationId xmlns:p14="http://schemas.microsoft.com/office/powerpoint/2010/main" val="1126572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Next steps w/ arrow icons slide">
    <p:bg>
      <p:bgPr>
        <a:solidFill>
          <a:srgbClr val="FFFFFF"/>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0" i="0">
                <a:solidFill>
                  <a:schemeClr val="accent3"/>
                </a:solidFill>
                <a:latin typeface="Segoe Sans Display" pitchFamily="2" charset="0"/>
                <a:cs typeface="Segoe Sans Display" pitchFamily="2"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solidFill>
                  <a:schemeClr val="accent3">
                    <a:lumMod val="50000"/>
                  </a:schemeClr>
                </a:solidFill>
              </a:defRPr>
            </a:lvl1pPr>
          </a:lstStyle>
          <a:p>
            <a:r>
              <a:rPr lang="en-US"/>
              <a:t>Click icon to add picture</a:t>
            </a: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grpSp>
        <p:nvGrpSpPr>
          <p:cNvPr id="5" name="Group 4">
            <a:extLst>
              <a:ext uri="{FF2B5EF4-FFF2-40B4-BE49-F238E27FC236}">
                <a16:creationId xmlns:a16="http://schemas.microsoft.com/office/drawing/2014/main" id="{E3E14602-5F9A-DC6A-D822-9EEF58AF7A8C}"/>
              </a:ext>
            </a:extLst>
          </p:cNvPr>
          <p:cNvGrpSpPr/>
          <p:nvPr userDrawn="1"/>
        </p:nvGrpSpPr>
        <p:grpSpPr>
          <a:xfrm>
            <a:off x="662745" y="3222246"/>
            <a:ext cx="593889" cy="593889"/>
            <a:chOff x="635035" y="1892710"/>
            <a:chExt cx="593889" cy="593889"/>
          </a:xfrm>
        </p:grpSpPr>
        <p:sp>
          <p:nvSpPr>
            <p:cNvPr id="6" name="Oval 5">
              <a:extLst>
                <a:ext uri="{FF2B5EF4-FFF2-40B4-BE49-F238E27FC236}">
                  <a16:creationId xmlns:a16="http://schemas.microsoft.com/office/drawing/2014/main" id="{25B86B08-24E7-F3A6-6C8F-6355B3E053DE}"/>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title="Icon of an arrow">
              <a:extLst>
                <a:ext uri="{FF2B5EF4-FFF2-40B4-BE49-F238E27FC236}">
                  <a16:creationId xmlns:a16="http://schemas.microsoft.com/office/drawing/2014/main" id="{B64082B4-8649-626D-1236-D882A01807D1}"/>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4F7B1FE8-9E6A-2FD0-C200-3952920D86DD}"/>
              </a:ext>
            </a:extLst>
          </p:cNvPr>
          <p:cNvGrpSpPr/>
          <p:nvPr userDrawn="1"/>
        </p:nvGrpSpPr>
        <p:grpSpPr>
          <a:xfrm>
            <a:off x="5721918" y="1892710"/>
            <a:ext cx="593889" cy="593889"/>
            <a:chOff x="635035" y="1892710"/>
            <a:chExt cx="593889" cy="593889"/>
          </a:xfrm>
        </p:grpSpPr>
        <p:sp>
          <p:nvSpPr>
            <p:cNvPr id="9" name="Oval 8">
              <a:extLst>
                <a:ext uri="{FF2B5EF4-FFF2-40B4-BE49-F238E27FC236}">
                  <a16:creationId xmlns:a16="http://schemas.microsoft.com/office/drawing/2014/main" id="{09243651-DE47-C3F6-EF5A-C221B0472307}"/>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title="Icon of an arrow">
              <a:extLst>
                <a:ext uri="{FF2B5EF4-FFF2-40B4-BE49-F238E27FC236}">
                  <a16:creationId xmlns:a16="http://schemas.microsoft.com/office/drawing/2014/main" id="{E8AABE97-57CD-715A-90E8-F53B764E56D2}"/>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8D23962F-04CE-05CF-6E7B-B507C2714233}"/>
              </a:ext>
            </a:extLst>
          </p:cNvPr>
          <p:cNvGrpSpPr/>
          <p:nvPr userDrawn="1"/>
        </p:nvGrpSpPr>
        <p:grpSpPr>
          <a:xfrm>
            <a:off x="5721918" y="3222246"/>
            <a:ext cx="593889" cy="593889"/>
            <a:chOff x="635035" y="1892710"/>
            <a:chExt cx="593889" cy="593889"/>
          </a:xfrm>
        </p:grpSpPr>
        <p:sp>
          <p:nvSpPr>
            <p:cNvPr id="14" name="Oval 13">
              <a:extLst>
                <a:ext uri="{FF2B5EF4-FFF2-40B4-BE49-F238E27FC236}">
                  <a16:creationId xmlns:a16="http://schemas.microsoft.com/office/drawing/2014/main" id="{60B0DE9E-62F8-C610-2003-BC939CE0887C}"/>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title="Icon of an arrow">
              <a:extLst>
                <a:ext uri="{FF2B5EF4-FFF2-40B4-BE49-F238E27FC236}">
                  <a16:creationId xmlns:a16="http://schemas.microsoft.com/office/drawing/2014/main" id="{1CCF99FB-3B95-2688-484E-2080B60EBB82}"/>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397530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Icon List Slid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a:gsLst>
              <a:gs pos="0">
                <a:srgbClr val="49C5B1"/>
              </a:gs>
              <a:gs pos="100000">
                <a:srgbClr val="0078D4"/>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Get started today</a:t>
            </a:r>
          </a:p>
        </p:txBody>
      </p:sp>
    </p:spTree>
    <p:extLst>
      <p:ext uri="{BB962C8B-B14F-4D97-AF65-F5344CB8AC3E}">
        <p14:creationId xmlns:p14="http://schemas.microsoft.com/office/powerpoint/2010/main" val="27573814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rgbClr val="49C5B1"/>
            </a:gs>
            <a:gs pos="73000">
              <a:srgbClr val="225B62"/>
            </a:gs>
          </a:gsLst>
          <a:lin ang="5400000" scaled="1"/>
          <a:tileRect/>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DC8BFA-C132-44E4-213C-2C6FB47BB509}"/>
              </a:ext>
            </a:extLst>
          </p:cNvPr>
          <p:cNvSpPr>
            <a:spLocks noGrp="1"/>
          </p:cNvSpPr>
          <p:nvPr>
            <p:ph type="sldNum" sz="quarter" idx="10"/>
          </p:nvPr>
        </p:nvSpPr>
        <p:spPr/>
        <p:txBody>
          <a:bodyPr/>
          <a:lstStyle>
            <a:lvl1pPr>
              <a:defRPr>
                <a:solidFill>
                  <a:srgbClr val="FFFFFF"/>
                </a:solidFill>
              </a:defRPr>
            </a:lvl1p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51269033-9751-EC62-E7F2-8DCFE43C5089}"/>
              </a:ext>
            </a:extLst>
          </p:cNvPr>
          <p:cNvSpPr>
            <a:spLocks noGrp="1"/>
          </p:cNvSpPr>
          <p:nvPr>
            <p:ph type="ftr" sz="quarter" idx="11"/>
          </p:nvPr>
        </p:nvSpPr>
        <p:spPr/>
        <p:txBody>
          <a:bodyPr/>
          <a:lstStyle>
            <a:lvl1pPr>
              <a:defRPr>
                <a:solidFill>
                  <a:srgbClr val="FFFFFF"/>
                </a:solidFill>
              </a:defRPr>
            </a:lvl1pPr>
          </a:lstStyle>
          <a:p>
            <a:r>
              <a:rPr lang="en-US"/>
              <a:t>Microsoft Fabric</a:t>
            </a:r>
          </a:p>
        </p:txBody>
      </p:sp>
      <p:sp>
        <p:nvSpPr>
          <p:cNvPr id="6" name="Text Placeholder 5">
            <a:extLst>
              <a:ext uri="{FF2B5EF4-FFF2-40B4-BE49-F238E27FC236}">
                <a16:creationId xmlns:a16="http://schemas.microsoft.com/office/drawing/2014/main" id="{F1058D45-8450-4565-AB15-454122DC117D}"/>
              </a:ext>
            </a:extLst>
          </p:cNvPr>
          <p:cNvSpPr>
            <a:spLocks noGrp="1"/>
          </p:cNvSpPr>
          <p:nvPr>
            <p:ph type="body" sz="quarter" idx="12" hasCustomPrompt="1"/>
          </p:nvPr>
        </p:nvSpPr>
        <p:spPr>
          <a:xfrm>
            <a:off x="607809" y="2333625"/>
            <a:ext cx="4656137" cy="686301"/>
          </a:xfrm>
          <a:prstGeom prst="rect">
            <a:avLst/>
          </a:prstGeom>
        </p:spPr>
        <p:txBody>
          <a:bodyPr/>
          <a:lstStyle>
            <a:lvl1pPr marL="0" indent="0">
              <a:buNone/>
              <a:defRPr sz="3200" b="0" i="0">
                <a:solidFill>
                  <a:srgbClr val="FFFFFF"/>
                </a:solidFill>
                <a:latin typeface="Segoe Sans Display" pitchFamily="2" charset="0"/>
                <a:cs typeface="Segoe Sans Display" pitchFamily="2" charset="0"/>
              </a:defRPr>
            </a:lvl1pPr>
          </a:lstStyle>
          <a:p>
            <a:pPr lvl="0"/>
            <a:r>
              <a:rPr lang="en-US"/>
              <a:t>Title</a:t>
            </a:r>
          </a:p>
        </p:txBody>
      </p:sp>
      <p:sp>
        <p:nvSpPr>
          <p:cNvPr id="7" name="Content Placeholder 96">
            <a:extLst>
              <a:ext uri="{FF2B5EF4-FFF2-40B4-BE49-F238E27FC236}">
                <a16:creationId xmlns:a16="http://schemas.microsoft.com/office/drawing/2014/main" id="{49EE3493-6646-9879-57FA-A6EF319E3C2D}"/>
              </a:ext>
            </a:extLst>
          </p:cNvPr>
          <p:cNvSpPr>
            <a:spLocks noGrp="1"/>
          </p:cNvSpPr>
          <p:nvPr>
            <p:ph sz="quarter" idx="13" hasCustomPrompt="1"/>
          </p:nvPr>
        </p:nvSpPr>
        <p:spPr>
          <a:xfrm>
            <a:off x="607809" y="3705726"/>
            <a:ext cx="4656137" cy="2261937"/>
          </a:xfrm>
          <a:prstGeom prst="rect">
            <a:avLst/>
          </a:prstGeom>
        </p:spPr>
        <p:txBody>
          <a:bodyPr>
            <a:noAutofit/>
          </a:bodyPr>
          <a:lstStyle>
            <a:lvl1pPr marL="0" indent="0">
              <a:buNone/>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Tree>
    <p:extLst>
      <p:ext uri="{BB962C8B-B14F-4D97-AF65-F5344CB8AC3E}">
        <p14:creationId xmlns:p14="http://schemas.microsoft.com/office/powerpoint/2010/main" val="26635481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chemeClr val="bg1"/>
        </a:solidFill>
        <a:effectLst/>
      </p:bgPr>
    </p:bg>
    <p:spTree>
      <p:nvGrpSpPr>
        <p:cNvPr id="1" name=""/>
        <p:cNvGrpSpPr/>
        <p:nvPr/>
      </p:nvGrpSpPr>
      <p:grpSpPr>
        <a:xfrm>
          <a:off x="0" y="0"/>
          <a:ext cx="0" cy="0"/>
          <a:chOff x="0" y="0"/>
          <a:chExt cx="0" cy="0"/>
        </a:xfrm>
      </p:grpSpPr>
      <p:pic>
        <p:nvPicPr>
          <p:cNvPr id="6" name="Picture 5" descr="A colorful gradient on a black background&#10;&#10;Description automatically generated">
            <a:extLst>
              <a:ext uri="{FF2B5EF4-FFF2-40B4-BE49-F238E27FC236}">
                <a16:creationId xmlns:a16="http://schemas.microsoft.com/office/drawing/2014/main" id="{60968FE6-4711-AA51-BB4E-404F9D0C06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2666997" y="-2667000"/>
            <a:ext cx="6858004" cy="12191999"/>
          </a:xfrm>
          <a:prstGeom prst="rect">
            <a:avLst/>
          </a:prstGeom>
        </p:spPr>
      </p:pic>
      <p:sp>
        <p:nvSpPr>
          <p:cNvPr id="2" name="Title 1">
            <a:extLst>
              <a:ext uri="{FF2B5EF4-FFF2-40B4-BE49-F238E27FC236}">
                <a16:creationId xmlns:a16="http://schemas.microsoft.com/office/drawing/2014/main" id="{20664EAD-4D82-E84A-B9AD-23312B41D27A}"/>
              </a:ext>
            </a:extLst>
          </p:cNvPr>
          <p:cNvSpPr>
            <a:spLocks noGrp="1"/>
          </p:cNvSpPr>
          <p:nvPr>
            <p:ph type="title"/>
          </p:nvPr>
        </p:nvSpPr>
        <p:spPr>
          <a:xfrm>
            <a:off x="563877" y="1714500"/>
            <a:ext cx="10134600" cy="571500"/>
          </a:xfrm>
          <a:prstGeom prst="rect">
            <a:avLst/>
          </a:prstGeom>
        </p:spPr>
        <p:txBody>
          <a:bodyPr lIns="0" tIns="0" rIns="0" bIns="0"/>
          <a:lstStyle>
            <a:lvl1pPr marL="7620">
              <a:lnSpc>
                <a:spcPct val="110000"/>
              </a:lnSpc>
              <a:spcBef>
                <a:spcPts val="250"/>
              </a:spcBef>
              <a:defRPr sz="3500">
                <a:solidFill>
                  <a:srgbClr val="FFFFFF"/>
                </a:solidFill>
              </a:defRPr>
            </a:lvl1pPr>
          </a:lstStyle>
          <a:p>
            <a:r>
              <a:rPr lang="en-US"/>
              <a:t>Click to edit Master title style</a:t>
            </a:r>
          </a:p>
        </p:txBody>
      </p:sp>
      <p:sp>
        <p:nvSpPr>
          <p:cNvPr id="3" name="Slide Number Placeholder 5">
            <a:extLst>
              <a:ext uri="{FF2B5EF4-FFF2-40B4-BE49-F238E27FC236}">
                <a16:creationId xmlns:a16="http://schemas.microsoft.com/office/drawing/2014/main" id="{0BB6F2E4-723A-9645-261F-E1678737B623}"/>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rgbClr val="FFFFFF"/>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5FE8AF91-E15D-2F91-DBE6-CCD2328E25C5}"/>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rgbClr val="FFFFFF"/>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37177722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reenshot">
    <p:bg>
      <p:bgPr>
        <a:gradFill flip="none" rotWithShape="1">
          <a:gsLst>
            <a:gs pos="0">
              <a:srgbClr val="FAF1EA"/>
            </a:gs>
            <a:gs pos="80000">
              <a:srgbClr val="FDF9F2"/>
            </a:gs>
          </a:gsLst>
          <a:lin ang="13500000" scaled="1"/>
          <a:tileRect/>
        </a:gradFill>
        <a:effectLst/>
      </p:bgPr>
    </p:bg>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5" name="Title 1">
            <a:extLst>
              <a:ext uri="{FF2B5EF4-FFF2-40B4-BE49-F238E27FC236}">
                <a16:creationId xmlns:a16="http://schemas.microsoft.com/office/drawing/2014/main" id="{93E9B4E4-19A9-868C-A080-DD99814A15B3}"/>
              </a:ext>
            </a:extLst>
          </p:cNvPr>
          <p:cNvSpPr>
            <a:spLocks noGrp="1"/>
          </p:cNvSpPr>
          <p:nvPr>
            <p:ph type="title"/>
          </p:nvPr>
        </p:nvSpPr>
        <p:spPr>
          <a:xfrm>
            <a:off x="584200" y="442675"/>
            <a:ext cx="7973847" cy="553998"/>
          </a:xfrm>
        </p:spPr>
        <p:txBody>
          <a:bodyPr/>
          <a:lstStyle/>
          <a:p>
            <a:r>
              <a:rPr lang="en-US"/>
              <a:t>Click to edit Master title style</a:t>
            </a:r>
          </a:p>
        </p:txBody>
      </p:sp>
      <p:sp>
        <p:nvSpPr>
          <p:cNvPr id="7" name="Text Placeholder 5">
            <a:extLst>
              <a:ext uri="{FF2B5EF4-FFF2-40B4-BE49-F238E27FC236}">
                <a16:creationId xmlns:a16="http://schemas.microsoft.com/office/drawing/2014/main" id="{246C884B-A516-8321-84E7-6BD5B14004E7}"/>
              </a:ext>
            </a:extLst>
          </p:cNvPr>
          <p:cNvSpPr>
            <a:spLocks noGrp="1"/>
          </p:cNvSpPr>
          <p:nvPr>
            <p:ph type="body" sz="quarter" idx="10"/>
          </p:nvPr>
        </p:nvSpPr>
        <p:spPr>
          <a:xfrm>
            <a:off x="584200" y="1307306"/>
            <a:ext cx="4103303" cy="4613434"/>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CB69100-F767-7203-4CD8-43A1C6210E44}"/>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9" name="Footer Placeholder 9">
            <a:extLst>
              <a:ext uri="{FF2B5EF4-FFF2-40B4-BE49-F238E27FC236}">
                <a16:creationId xmlns:a16="http://schemas.microsoft.com/office/drawing/2014/main" id="{0AD17E15-8914-A320-A69A-BA903D959B31}"/>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p:spPr>
        <p:txBody>
          <a:bodyPr/>
          <a:lstStyle>
            <a:lvl1pPr marL="0" indent="0">
              <a:buNone/>
              <a:defRPr sz="1200">
                <a:solidFill>
                  <a:schemeClr val="tx1"/>
                </a:solidFill>
              </a:defRPr>
            </a:lvl1pPr>
          </a:lstStyle>
          <a:p>
            <a:endParaRPr lang="en-US"/>
          </a:p>
        </p:txBody>
      </p:sp>
      <p:pic>
        <p:nvPicPr>
          <p:cNvPr id="19" name="Picture 18" descr="A close up of a circular object&#10;&#10;Description automatically generated">
            <a:extLst>
              <a:ext uri="{FF2B5EF4-FFF2-40B4-BE49-F238E27FC236}">
                <a16:creationId xmlns:a16="http://schemas.microsoft.com/office/drawing/2014/main" id="{6B603636-B67F-886F-F7B4-E397F61F54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1855" y="5222321"/>
            <a:ext cx="1456444" cy="1454704"/>
          </a:xfrm>
          <a:prstGeom prst="rect">
            <a:avLst/>
          </a:prstGeom>
        </p:spPr>
      </p:pic>
    </p:spTree>
    <p:extLst>
      <p:ext uri="{BB962C8B-B14F-4D97-AF65-F5344CB8AC3E}">
        <p14:creationId xmlns:p14="http://schemas.microsoft.com/office/powerpoint/2010/main" val="283886378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guide id="5" orient="horz" pos="90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four</a:t>
            </a:r>
          </a:p>
        </p:txBody>
      </p:sp>
    </p:spTree>
    <p:extLst>
      <p:ext uri="{BB962C8B-B14F-4D97-AF65-F5344CB8AC3E}">
        <p14:creationId xmlns:p14="http://schemas.microsoft.com/office/powerpoint/2010/main" val="22904385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rgbClr val="F5F1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E75E-50C6-99BB-0848-95941F7B34C7}"/>
              </a:ext>
            </a:extLst>
          </p:cNvPr>
          <p:cNvSpPr>
            <a:spLocks noGrp="1"/>
          </p:cNvSpPr>
          <p:nvPr>
            <p:ph type="title"/>
          </p:nvPr>
        </p:nvSpPr>
        <p:spPr>
          <a:xfrm>
            <a:off x="588262" y="882690"/>
            <a:ext cx="6061920"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5B232AC0-B16F-5C51-D13C-BDEF058EC2DB}"/>
              </a:ext>
            </a:extLst>
          </p:cNvPr>
          <p:cNvSpPr>
            <a:spLocks noGrp="1"/>
          </p:cNvSpPr>
          <p:nvPr>
            <p:ph type="body" sz="quarter" idx="10"/>
          </p:nvPr>
        </p:nvSpPr>
        <p:spPr>
          <a:xfrm>
            <a:off x="584200" y="2025650"/>
            <a:ext cx="4458856" cy="424338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785848" y="922057"/>
            <a:ext cx="2383621" cy="5166360"/>
          </a:xfrm>
          <a:prstGeom prst="roundRect">
            <a:avLst>
              <a:gd name="adj" fmla="val 3755"/>
            </a:avLst>
          </a:prstGeom>
          <a:blipFill>
            <a:blip r:embed="rId2"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9" name="Slide Number Placeholder 5">
            <a:extLst>
              <a:ext uri="{FF2B5EF4-FFF2-40B4-BE49-F238E27FC236}">
                <a16:creationId xmlns:a16="http://schemas.microsoft.com/office/drawing/2014/main" id="{9A063765-15E7-85FF-60E7-FDCC15091FCB}"/>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E3E83E49-B5DC-D1B4-05CB-3AC528B38C4D}"/>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pic>
        <p:nvPicPr>
          <p:cNvPr id="5" name="Picture 4" descr="A close up of a hexagon&#10;&#10;Description automatically generated">
            <a:extLst>
              <a:ext uri="{FF2B5EF4-FFF2-40B4-BE49-F238E27FC236}">
                <a16:creationId xmlns:a16="http://schemas.microsoft.com/office/drawing/2014/main" id="{EB88C326-2E42-D73D-98EA-98D1AB36DE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08304" y="4305938"/>
            <a:ext cx="2584636" cy="2371087"/>
          </a:xfrm>
          <a:prstGeom prst="rect">
            <a:avLst/>
          </a:prstGeom>
        </p:spPr>
      </p:pic>
    </p:spTree>
    <p:extLst>
      <p:ext uri="{BB962C8B-B14F-4D97-AF65-F5344CB8AC3E}">
        <p14:creationId xmlns:p14="http://schemas.microsoft.com/office/powerpoint/2010/main" val="4058222310"/>
      </p:ext>
    </p:extLst>
  </p:cSld>
  <p:clrMapOvr>
    <a:masterClrMapping/>
  </p:clrMapOvr>
  <p:extLst>
    <p:ext uri="{DCECCB84-F9BA-43D5-87BE-67443E8EF086}">
      <p15:sldGuideLst xmlns:p15="http://schemas.microsoft.com/office/powerpoint/2012/main">
        <p15:guide id="2" pos="3840">
          <p15:clr>
            <a:srgbClr val="FBAE40"/>
          </p15:clr>
        </p15:guide>
        <p15:guide id="3" pos="3474">
          <p15:clr>
            <a:srgbClr val="FBAE40"/>
          </p15:clr>
        </p15:guide>
        <p15:guide id="4" orient="horz" pos="1276">
          <p15:clr>
            <a:srgbClr val="FBAE40"/>
          </p15:clr>
        </p15:guide>
        <p15:guide id="5" orient="horz" pos="90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rgbClr val="FFFFFF"/>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DDAFD599-EF93-6904-6C50-03C1C7B92F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spTree>
    <p:extLst>
      <p:ext uri="{BB962C8B-B14F-4D97-AF65-F5344CB8AC3E}">
        <p14:creationId xmlns:p14="http://schemas.microsoft.com/office/powerpoint/2010/main" val="308330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hank you slide_logo v2">
    <p:bg>
      <p:bgPr>
        <a:solidFill>
          <a:srgbClr val="FFFFFF"/>
        </a:solidFill>
        <a:effectLst/>
      </p:bgPr>
    </p:bg>
    <p:spTree>
      <p:nvGrpSpPr>
        <p:cNvPr id="1" name=""/>
        <p:cNvGrpSpPr/>
        <p:nvPr/>
      </p:nvGrpSpPr>
      <p:grpSpPr>
        <a:xfrm>
          <a:off x="0" y="0"/>
          <a:ext cx="0" cy="0"/>
          <a:chOff x="0" y="0"/>
          <a:chExt cx="0" cy="0"/>
        </a:xfrm>
      </p:grpSpPr>
      <p:pic>
        <p:nvPicPr>
          <p:cNvPr id="26" name="Picture 25" descr="A colorful gradient on a black background&#10;&#10;Description automatically generated">
            <a:extLst>
              <a:ext uri="{FF2B5EF4-FFF2-40B4-BE49-F238E27FC236}">
                <a16:creationId xmlns:a16="http://schemas.microsoft.com/office/drawing/2014/main" id="{D6C2DFF6-28F5-B649-E46C-FF9F0D298CB8}"/>
              </a:ext>
            </a:extLst>
          </p:cNvPr>
          <p:cNvPicPr>
            <a:picLocks noChangeAspect="1"/>
          </p:cNvPicPr>
          <p:nvPr userDrawn="1"/>
        </p:nvPicPr>
        <p:blipFill>
          <a:blip r:embed="rId2"/>
          <a:stretch>
            <a:fillRect/>
          </a:stretch>
        </p:blipFill>
        <p:spPr>
          <a:xfrm>
            <a:off x="6232452" y="2394970"/>
            <a:ext cx="3505200" cy="3619500"/>
          </a:xfrm>
          <a:prstGeom prst="rect">
            <a:avLst/>
          </a:prstGeom>
        </p:spPr>
      </p:pic>
      <p:sp>
        <p:nvSpPr>
          <p:cNvPr id="17" name="Rectangle 16">
            <a:extLst>
              <a:ext uri="{FF2B5EF4-FFF2-40B4-BE49-F238E27FC236}">
                <a16:creationId xmlns:a16="http://schemas.microsoft.com/office/drawing/2014/main" id="{67A38457-5CA0-B034-C984-0BEA0E67A34C}"/>
              </a:ext>
            </a:extLst>
          </p:cNvPr>
          <p:cNvSpPr/>
          <p:nvPr userDrawn="1"/>
        </p:nvSpPr>
        <p:spPr>
          <a:xfrm>
            <a:off x="5316279" y="0"/>
            <a:ext cx="6875721" cy="6858000"/>
          </a:xfrm>
          <a:prstGeom prst="rect">
            <a:avLst/>
          </a:prstGeom>
          <a:gradFill>
            <a:gsLst>
              <a:gs pos="28000">
                <a:schemeClr val="bg1">
                  <a:alpha val="0"/>
                </a:schemeClr>
              </a:gs>
              <a:gs pos="72000">
                <a:srgbClr val="B9DCD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6">
            <a:extLst>
              <a:ext uri="{FF2B5EF4-FFF2-40B4-BE49-F238E27FC236}">
                <a16:creationId xmlns:a16="http://schemas.microsoft.com/office/drawing/2014/main" id="{14E65585-B070-1706-B64C-AAF8F24C2351}"/>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cxnSp>
        <p:nvCxnSpPr>
          <p:cNvPr id="4" name="Straight Connector 3">
            <a:extLst>
              <a:ext uri="{FF2B5EF4-FFF2-40B4-BE49-F238E27FC236}">
                <a16:creationId xmlns:a16="http://schemas.microsoft.com/office/drawing/2014/main" id="{7EB9D9B2-00F1-C2B7-C404-FA7C21B403B4}"/>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D29A3AA-40AB-2AD0-D51E-D78633605076}"/>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6" name="Picture 4">
            <a:extLst>
              <a:ext uri="{FF2B5EF4-FFF2-40B4-BE49-F238E27FC236}">
                <a16:creationId xmlns:a16="http://schemas.microsoft.com/office/drawing/2014/main" id="{96300E4A-C111-CE0B-330B-B182F57E9BD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
        <p:nvSpPr>
          <p:cNvPr id="21" name="Picture Placeholder 20">
            <a:extLst>
              <a:ext uri="{FF2B5EF4-FFF2-40B4-BE49-F238E27FC236}">
                <a16:creationId xmlns:a16="http://schemas.microsoft.com/office/drawing/2014/main" id="{11134832-8ACB-10D9-AE0D-177AD4889C6C}"/>
              </a:ext>
            </a:extLst>
          </p:cNvPr>
          <p:cNvSpPr>
            <a:spLocks noGrp="1"/>
          </p:cNvSpPr>
          <p:nvPr>
            <p:ph type="pic" sz="quarter" idx="10"/>
          </p:nvPr>
        </p:nvSpPr>
        <p:spPr>
          <a:xfrm>
            <a:off x="7283450" y="6426"/>
            <a:ext cx="4908550" cy="470693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5075911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Appendix Slide">
    <p:bg>
      <p:bgPr>
        <a:gradFill>
          <a:gsLst>
            <a:gs pos="0">
              <a:srgbClr val="49C5B1"/>
            </a:gs>
            <a:gs pos="100000">
              <a:srgbClr val="0078D4"/>
            </a:gs>
          </a:gsLst>
          <a:lin ang="5400000" scaled="1"/>
        </a:gra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rgbClr val="FFFFFF"/>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31324340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ppendix Slide">
    <p:bg>
      <p:bgPr>
        <a:solidFill>
          <a:schemeClr val="tx1"/>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rgbClr val="FFFFFF"/>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17506923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cstate="screen">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2711485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9E7EB12-65FC-643E-0176-52947BFA932E}"/>
              </a:ext>
            </a:extLst>
          </p:cNvPr>
          <p:cNvSpPr>
            <a:spLocks noGrp="1"/>
          </p:cNvSpPr>
          <p:nvPr>
            <p:ph type="sldNum" sz="quarter" idx="10"/>
          </p:nvPr>
        </p:nvSpPr>
        <p:spPr/>
        <p:txBody>
          <a:body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21F17F31-F4C0-C97A-C10B-6C9854C006B5}"/>
              </a:ext>
            </a:extLst>
          </p:cNvPr>
          <p:cNvSpPr>
            <a:spLocks noGrp="1"/>
          </p:cNvSpPr>
          <p:nvPr>
            <p:ph type="ftr" sz="quarter" idx="11"/>
          </p:nvPr>
        </p:nvSpPr>
        <p:spPr/>
        <p:txBody>
          <a:bodyPr/>
          <a:lstStyle/>
          <a:p>
            <a:r>
              <a:rPr lang="en-US"/>
              <a:t>Microsoft Fabric</a:t>
            </a:r>
          </a:p>
        </p:txBody>
      </p:sp>
    </p:spTree>
    <p:extLst>
      <p:ext uri="{BB962C8B-B14F-4D97-AF65-F5344CB8AC3E}">
        <p14:creationId xmlns:p14="http://schemas.microsoft.com/office/powerpoint/2010/main" val="4674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Woman working in office">
            <a:extLst>
              <a:ext uri="{FF2B5EF4-FFF2-40B4-BE49-F238E27FC236}">
                <a16:creationId xmlns:a16="http://schemas.microsoft.com/office/drawing/2014/main" id="{156C247A-D430-4639-B14C-6272C6DBE7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5334000" y="0"/>
            <a:ext cx="6858000" cy="6857999"/>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070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Woman working in office">
            <a:extLst>
              <a:ext uri="{FF2B5EF4-FFF2-40B4-BE49-F238E27FC236}">
                <a16:creationId xmlns:a16="http://schemas.microsoft.com/office/drawing/2014/main" id="{089937A9-576E-4689-B399-636A49FC443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ltGray">
          <a:xfrm>
            <a:off x="5334000" y="0"/>
            <a:ext cx="6858000" cy="6857999"/>
          </a:xfrm>
          <a:prstGeom prst="rect">
            <a:avLst/>
          </a:prstGeom>
        </p:spPr>
      </p:pic>
    </p:spTree>
    <p:extLst>
      <p:ext uri="{BB962C8B-B14F-4D97-AF65-F5344CB8AC3E}">
        <p14:creationId xmlns:p14="http://schemas.microsoft.com/office/powerpoint/2010/main" val="1279155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59159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six</a:t>
            </a:r>
          </a:p>
        </p:txBody>
      </p:sp>
    </p:spTree>
    <p:extLst>
      <p:ext uri="{BB962C8B-B14F-4D97-AF65-F5344CB8AC3E}">
        <p14:creationId xmlns:p14="http://schemas.microsoft.com/office/powerpoint/2010/main" val="2694340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8640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1336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3645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949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331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7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957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3987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299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4166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rgbClr val="FFFDF9"/>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b="0" i="0">
                <a:solidFill>
                  <a:schemeClr val="bg1"/>
                </a:solidFill>
                <a:latin typeface="Segoe Sans Text" pitchFamily="2" charset="0"/>
                <a:cs typeface="Segoe Sans Text" pitchFamily="2" charset="0"/>
              </a:defRPr>
            </a:lvl1pPr>
            <a:lvl2pPr>
              <a:defRPr sz="14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400" b="0" i="0">
                <a:solidFill>
                  <a:schemeClr val="bg1"/>
                </a:solidFill>
                <a:latin typeface="Segoe Sans Text" pitchFamily="2" charset="0"/>
                <a:cs typeface="Segoe Sans Text" pitchFamily="2" charset="0"/>
              </a:defRPr>
            </a:lvl4pPr>
            <a:lvl5pPr>
              <a:defRPr sz="1400" b="0" i="0">
                <a:solidFill>
                  <a:schemeClr val="bg1"/>
                </a:solidFill>
                <a:latin typeface="Segoe Sans Text" pitchFamily="2" charset="0"/>
                <a:cs typeface="Segoe Sans Text" pitchFamily="2"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200" b="0" i="0">
                <a:solidFill>
                  <a:schemeClr val="tx1"/>
                </a:solidFill>
                <a:latin typeface="Segoe Sans Display" pitchFamily="2" charset="0"/>
                <a:cs typeface="Segoe Sans Display" pitchFamily="2"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9211148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156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64868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9555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554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35860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634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33374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2674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94652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73652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theme" Target="../theme/theme4.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image" Target="../media/image9.emf"/><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8" Type="http://schemas.openxmlformats.org/officeDocument/2006/relationships/slideLayout" Target="../slideLayouts/slideLayout84.xml"/><Relationship Id="rId51" Type="http://schemas.openxmlformats.org/officeDocument/2006/relationships/theme" Target="../theme/theme5.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57" r:id="rId3"/>
    <p:sldLayoutId id="2147483848" r:id="rId4"/>
    <p:sldLayoutId id="2147483850" r:id="rId5"/>
    <p:sldLayoutId id="2147483849" r:id="rId6"/>
    <p:sldLayoutId id="2147483851" r:id="rId7"/>
    <p:sldLayoutId id="2147483794" r:id="rId8"/>
    <p:sldLayoutId id="2147483790" r:id="rId9"/>
    <p:sldLayoutId id="2147483972" r:id="rId10"/>
    <p:sldLayoutId id="2147483973" r:id="rId11"/>
  </p:sldLayoutIdLst>
  <p:hf hdr="0" dt="0"/>
  <p:txStyles>
    <p:title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91CFED-C8A3-C6FB-40A2-C60F3FEB50F2}"/>
              </a:ext>
              <a:ext uri="{C183D7F6-B498-43B3-948B-1728B52AA6E4}">
                <adec:decorative xmlns:adec="http://schemas.microsoft.com/office/drawing/2017/decorative" val="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34081075"/>
      </p:ext>
    </p:extLst>
  </p:cSld>
  <p:clrMap bg1="lt1" tx1="dk1" bg2="lt2" tx2="dk2" accent1="accent1" accent2="accent2" accent3="accent3" accent4="accent4" accent5="accent5" accent6="accent6" hlink="hlink" folHlink="folHlink"/>
  <p:sldLayoutIdLst>
    <p:sldLayoutId id="2147483875" r:id="rId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2657844816"/>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D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81454823"/>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13" r:id="rId28"/>
    <p:sldLayoutId id="2147484014" r:id="rId29"/>
    <p:sldLayoutId id="2147484015" r:id="rId30"/>
    <p:sldLayoutId id="2147484016" r:id="rId31"/>
    <p:sldLayoutId id="2147484017" r:id="rId32"/>
    <p:sldLayoutId id="2147484018" r:id="rId33"/>
    <p:sldLayoutId id="2147484019" r:id="rId34"/>
    <p:sldLayoutId id="2147484020" r:id="rId35"/>
    <p:sldLayoutId id="2147484021" r:id="rId36"/>
    <p:sldLayoutId id="2147484022" r:id="rId37"/>
    <p:sldLayoutId id="2147484023" r:id="rId38"/>
    <p:sldLayoutId id="2147484024" r:id="rId39"/>
    <p:sldLayoutId id="2147484025" r:id="rId40"/>
    <p:sldLayoutId id="2147484026" r:id="rId41"/>
    <p:sldLayoutId id="2147484027" r:id="rId42"/>
    <p:sldLayoutId id="2147484028" r:id="rId43"/>
    <p:sldLayoutId id="2147484029" r:id="rId44"/>
    <p:sldLayoutId id="2147484030" r:id="rId45"/>
    <p:sldLayoutId id="2147484031" r:id="rId46"/>
    <p:sldLayoutId id="2147484032" r:id="rId47"/>
    <p:sldLayoutId id="2147484033" r:id="rId48"/>
    <p:sldLayoutId id="2147484034" r:id="rId49"/>
    <p:sldLayoutId id="2147484035" r:id="rId50"/>
    <p:sldLayoutId id="2147484036" r:id="rId51"/>
    <p:sldLayoutId id="2147484037" r:id="rId52"/>
    <p:sldLayoutId id="2147484038" r:id="rId53"/>
    <p:sldLayoutId id="2147484039" r:id="rId54"/>
  </p:sldLayoutIdLst>
  <p:hf hdr="0" dt="0"/>
  <p:txStyles>
    <p:title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92338"/>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 id="2147484078" r:id="rId38"/>
    <p:sldLayoutId id="2147484079" r:id="rId39"/>
    <p:sldLayoutId id="2147484080" r:id="rId40"/>
    <p:sldLayoutId id="2147484081" r:id="rId41"/>
    <p:sldLayoutId id="2147484082" r:id="rId42"/>
    <p:sldLayoutId id="2147484083" r:id="rId43"/>
    <p:sldLayoutId id="2147484084" r:id="rId44"/>
    <p:sldLayoutId id="2147484085" r:id="rId45"/>
    <p:sldLayoutId id="2147484086" r:id="rId46"/>
    <p:sldLayoutId id="2147484087" r:id="rId47"/>
    <p:sldLayoutId id="2147484088" r:id="rId48"/>
    <p:sldLayoutId id="2147484089" r:id="rId49"/>
    <p:sldLayoutId id="214748409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fabricrealtimelab"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10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fabricrealtimelab" TargetMode="External"/><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4.png"/></Relationships>
</file>

<file path=ppt/slides/_rels/slide14.xml.rels><?xml version="1.0" encoding="UTF-8" standalone="yes"?>
<Relationships xmlns="http://schemas.openxmlformats.org/package/2006/relationships"><Relationship Id="rId3" Type="http://schemas.openxmlformats.org/officeDocument/2006/relationships/hyperlink" Target="https://aka.ms/fabricrealtimelab"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05.png"/><Relationship Id="rId4" Type="http://schemas.openxmlformats.org/officeDocument/2006/relationships/hyperlink" Target="https://aka.ms/fabricrealtimelab-resourc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9.emf"/><Relationship Id="rId5" Type="http://schemas.openxmlformats.org/officeDocument/2006/relationships/image" Target="../media/image108.emf"/><Relationship Id="rId10" Type="http://schemas.openxmlformats.org/officeDocument/2006/relationships/image" Target="../media/image113.emf"/><Relationship Id="rId4" Type="http://schemas.openxmlformats.org/officeDocument/2006/relationships/image" Target="../media/image107.emf"/><Relationship Id="rId9"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azure/data-explorer/kusto/management/update-table-command" TargetMode="External"/><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sv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3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4.sv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3.png"/><Relationship Id="rId2" Type="http://schemas.openxmlformats.org/officeDocument/2006/relationships/image" Target="../media/image134.png"/><Relationship Id="rId1" Type="http://schemas.openxmlformats.org/officeDocument/2006/relationships/slideLayout" Target="../slideLayouts/slideLayout20.xml"/><Relationship Id="rId6" Type="http://schemas.openxmlformats.org/officeDocument/2006/relationships/image" Target="../media/image138.png"/><Relationship Id="rId11" Type="http://schemas.openxmlformats.org/officeDocument/2006/relationships/image" Target="../media/image142.svg"/><Relationship Id="rId5" Type="http://schemas.openxmlformats.org/officeDocument/2006/relationships/image" Target="../media/image137.png"/><Relationship Id="rId10" Type="http://schemas.openxmlformats.org/officeDocument/2006/relationships/image" Target="../media/image141.png"/><Relationship Id="rId4" Type="http://schemas.openxmlformats.org/officeDocument/2006/relationships/image" Target="../media/image136.png"/><Relationship Id="rId9" Type="http://schemas.openxmlformats.org/officeDocument/2006/relationships/image" Target="../media/image81.png"/></Relationships>
</file>

<file path=ppt/slides/_rels/slide3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3" Type="http://schemas.openxmlformats.org/officeDocument/2006/relationships/image" Target="../media/image108.emf"/><Relationship Id="rId7"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107.emf"/><Relationship Id="rId5" Type="http://schemas.openxmlformats.org/officeDocument/2006/relationships/image" Target="../media/image111.emf"/><Relationship Id="rId4" Type="http://schemas.openxmlformats.org/officeDocument/2006/relationships/image" Target="../media/image110.emf"/></Relationships>
</file>

<file path=ppt/slides/_rels/slide3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gb/fabric/get-started/decision-guide-data-store" TargetMode="External"/><Relationship Id="rId2" Type="http://schemas.openxmlformats.org/officeDocument/2006/relationships/image" Target="../media/image147.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emf"/><Relationship Id="rId7" Type="http://schemas.openxmlformats.org/officeDocument/2006/relationships/image" Target="../media/image109.emf"/><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151.emf"/><Relationship Id="rId5" Type="http://schemas.openxmlformats.org/officeDocument/2006/relationships/image" Target="../media/image113.emf"/><Relationship Id="rId4" Type="http://schemas.openxmlformats.org/officeDocument/2006/relationships/image" Target="../media/image107.emf"/></Relationships>
</file>

<file path=ppt/slides/_rels/slide4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6.xml"/><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1.xml"/><Relationship Id="rId4" Type="http://schemas.openxmlformats.org/officeDocument/2006/relationships/image" Target="../media/image157.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8.xml"/><Relationship Id="rId1" Type="http://schemas.openxmlformats.org/officeDocument/2006/relationships/slideLayout" Target="../slideLayouts/slideLayout86.xml"/><Relationship Id="rId4" Type="http://schemas.openxmlformats.org/officeDocument/2006/relationships/image" Target="../media/image159.png"/></Relationships>
</file>

<file path=ppt/slides/_rels/slide5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9.xml"/><Relationship Id="rId1" Type="http://schemas.openxmlformats.org/officeDocument/2006/relationships/slideLayout" Target="../slideLayouts/slideLayout86.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notesSlide" Target="../notesSlides/notesSlide20.xml"/><Relationship Id="rId1" Type="http://schemas.openxmlformats.org/officeDocument/2006/relationships/slideLayout" Target="../slideLayouts/slideLayout90.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1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aka.ms/fabric-webinar-series"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64.png"/><Relationship Id="rId5" Type="http://schemas.openxmlformats.org/officeDocument/2006/relationships/hyperlink" Target="https://aka.ms/Getting-Started-eBook" TargetMode="External"/><Relationship Id="rId4" Type="http://schemas.openxmlformats.org/officeDocument/2006/relationships/hyperlink" Target="https://aka.ms/fabric-tech-blog"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9.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18" Type="http://schemas.openxmlformats.org/officeDocument/2006/relationships/image" Target="../media/image98.jpeg"/><Relationship Id="rId3" Type="http://schemas.openxmlformats.org/officeDocument/2006/relationships/image" Target="../media/image83.png"/><Relationship Id="rId21" Type="http://schemas.openxmlformats.org/officeDocument/2006/relationships/image" Target="../media/image101.jpe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jpeg"/><Relationship Id="rId2" Type="http://schemas.openxmlformats.org/officeDocument/2006/relationships/notesSlide" Target="../notesSlides/notesSlide6.xml"/><Relationship Id="rId16" Type="http://schemas.openxmlformats.org/officeDocument/2006/relationships/image" Target="../media/image96.png"/><Relationship Id="rId20" Type="http://schemas.openxmlformats.org/officeDocument/2006/relationships/image" Target="../media/image100.jpeg"/><Relationship Id="rId1" Type="http://schemas.openxmlformats.org/officeDocument/2006/relationships/slideLayout" Target="../slideLayouts/slideLayout1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svg"/><Relationship Id="rId10" Type="http://schemas.openxmlformats.org/officeDocument/2006/relationships/image" Target="../media/image90.svg"/><Relationship Id="rId19" Type="http://schemas.openxmlformats.org/officeDocument/2006/relationships/image" Target="../media/image99.jpe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245-A9F3-DB1D-78A6-66C02B4B9F75}"/>
              </a:ext>
            </a:extLst>
          </p:cNvPr>
          <p:cNvSpPr>
            <a:spLocks noGrp="1"/>
          </p:cNvSpPr>
          <p:nvPr>
            <p:ph type="title"/>
          </p:nvPr>
        </p:nvSpPr>
        <p:spPr>
          <a:xfrm>
            <a:off x="6420118" y="2907077"/>
            <a:ext cx="5120697" cy="1323439"/>
          </a:xfrm>
        </p:spPr>
        <p:txBody>
          <a:bodyPr/>
          <a:lstStyle/>
          <a:p>
            <a:r>
              <a:rPr lang="en-US" sz="4000"/>
              <a:t>Real-time Analytics</a:t>
            </a:r>
            <a:br>
              <a:rPr lang="en-US" sz="4000"/>
            </a:br>
            <a:r>
              <a:rPr lang="en-US" sz="4000"/>
              <a:t>End-to-End Workshop</a:t>
            </a:r>
          </a:p>
        </p:txBody>
      </p:sp>
      <p:sp>
        <p:nvSpPr>
          <p:cNvPr id="3" name="Subtitle 2">
            <a:extLst>
              <a:ext uri="{FF2B5EF4-FFF2-40B4-BE49-F238E27FC236}">
                <a16:creationId xmlns:a16="http://schemas.microsoft.com/office/drawing/2014/main" id="{116E839C-FF1D-2D0C-F565-0817CB602F36}"/>
              </a:ext>
            </a:extLst>
          </p:cNvPr>
          <p:cNvSpPr>
            <a:spLocks noGrp="1"/>
          </p:cNvSpPr>
          <p:nvPr>
            <p:ph type="subTitle" idx="1"/>
          </p:nvPr>
        </p:nvSpPr>
        <p:spPr>
          <a:xfrm>
            <a:off x="6420118" y="4342965"/>
            <a:ext cx="4926169" cy="1711606"/>
          </a:xfrm>
        </p:spPr>
        <p:txBody>
          <a:bodyPr/>
          <a:lstStyle/>
          <a:p>
            <a:r>
              <a:rPr lang="en-US" dirty="0"/>
              <a:t>Develop a complete Microsoft Fabric solution leveraging real-time analytics, data warehousing, data </a:t>
            </a:r>
            <a:r>
              <a:rPr lang="en-US" dirty="0" err="1"/>
              <a:t>lakehouse</a:t>
            </a:r>
            <a:r>
              <a:rPr lang="en-US" dirty="0"/>
              <a:t>, Data Activator, data science, and Power BI.</a:t>
            </a:r>
          </a:p>
          <a:p>
            <a:r>
              <a:rPr lang="en-US" dirty="0">
                <a:hlinkClick r:id="rId2"/>
              </a:rPr>
              <a:t>https://aka.ms/fabricrealtimelab</a:t>
            </a:r>
            <a:endParaRPr lang="en-US" dirty="0"/>
          </a:p>
          <a:p>
            <a:endParaRPr lang="en-US" dirty="0"/>
          </a:p>
        </p:txBody>
      </p:sp>
    </p:spTree>
    <p:extLst>
      <p:ext uri="{BB962C8B-B14F-4D97-AF65-F5344CB8AC3E}">
        <p14:creationId xmlns:p14="http://schemas.microsoft.com/office/powerpoint/2010/main" val="398807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6BFE9-BFEC-CD70-1348-2F4AC44BB11D}"/>
              </a:ext>
            </a:extLst>
          </p:cNvPr>
          <p:cNvSpPr>
            <a:spLocks noGrp="1"/>
          </p:cNvSpPr>
          <p:nvPr>
            <p:ph type="title" idx="4294967295"/>
          </p:nvPr>
        </p:nvSpPr>
        <p:spPr>
          <a:xfrm>
            <a:off x="7199313" y="4038600"/>
            <a:ext cx="3613150"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000">
                <a:solidFill>
                  <a:srgbClr val="B238BA"/>
                </a:solidFill>
                <a:ea typeface="+mn-ea"/>
              </a:rPr>
              <a:t>The Workshop</a:t>
            </a:r>
            <a:endPar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endParaRPr>
          </a:p>
        </p:txBody>
      </p:sp>
    </p:spTree>
    <p:extLst>
      <p:ext uri="{BB962C8B-B14F-4D97-AF65-F5344CB8AC3E}">
        <p14:creationId xmlns:p14="http://schemas.microsoft.com/office/powerpoint/2010/main" val="2191049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2B877-6795-0263-C7C7-573C10A8A93A}"/>
            </a:ext>
          </a:extLst>
        </p:cNvPr>
        <p:cNvGrpSpPr/>
        <p:nvPr/>
      </p:nvGrpSpPr>
      <p:grpSpPr>
        <a:xfrm>
          <a:off x="0" y="0"/>
          <a:ext cx="0" cy="0"/>
          <a:chOff x="0" y="0"/>
          <a:chExt cx="0" cy="0"/>
        </a:xfrm>
      </p:grpSpPr>
      <p:pic>
        <p:nvPicPr>
          <p:cNvPr id="4" name="Picture 3" descr="A close up of a hexagon">
            <a:extLst>
              <a:ext uri="{FF2B5EF4-FFF2-40B4-BE49-F238E27FC236}">
                <a16:creationId xmlns:a16="http://schemas.microsoft.com/office/drawing/2014/main" id="{F7B1A9A5-5710-777F-DE83-AADD2B2F7E5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3100071">
            <a:off x="-64713" y="5015635"/>
            <a:ext cx="2584636" cy="2371087"/>
          </a:xfrm>
          <a:prstGeom prst="rect">
            <a:avLst/>
          </a:prstGeom>
        </p:spPr>
      </p:pic>
      <p:pic>
        <p:nvPicPr>
          <p:cNvPr id="8" name="Picture 7" descr="Abbot and Costello">
            <a:extLst>
              <a:ext uri="{FF2B5EF4-FFF2-40B4-BE49-F238E27FC236}">
                <a16:creationId xmlns:a16="http://schemas.microsoft.com/office/drawing/2014/main" id="{E0D13703-1E1A-A3F3-380C-1B366197B7E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34000" y="1144745"/>
            <a:ext cx="6858000" cy="5846802"/>
          </a:xfrm>
          <a:prstGeom prst="ellipse">
            <a:avLst/>
          </a:prstGeom>
          <a:ln>
            <a:noFill/>
          </a:ln>
          <a:effectLst>
            <a:softEdge rad="112500"/>
          </a:effectLst>
        </p:spPr>
      </p:pic>
      <p:sp>
        <p:nvSpPr>
          <p:cNvPr id="2" name="Title 1">
            <a:extLst>
              <a:ext uri="{FF2B5EF4-FFF2-40B4-BE49-F238E27FC236}">
                <a16:creationId xmlns:a16="http://schemas.microsoft.com/office/drawing/2014/main" id="{2B072FD9-E2BE-050A-33B6-7EF7DFF864A3}"/>
              </a:ext>
            </a:extLst>
          </p:cNvPr>
          <p:cNvSpPr>
            <a:spLocks noGrp="1"/>
          </p:cNvSpPr>
          <p:nvPr>
            <p:ph type="title"/>
          </p:nvPr>
        </p:nvSpPr>
        <p:spPr/>
        <p:txBody>
          <a:bodyPr/>
          <a:lstStyle/>
          <a:p>
            <a:r>
              <a:rPr lang="en-US"/>
              <a:t>Scenario Overview</a:t>
            </a:r>
          </a:p>
        </p:txBody>
      </p:sp>
      <p:sp>
        <p:nvSpPr>
          <p:cNvPr id="3" name="Content Placeholder 2">
            <a:extLst>
              <a:ext uri="{FF2B5EF4-FFF2-40B4-BE49-F238E27FC236}">
                <a16:creationId xmlns:a16="http://schemas.microsoft.com/office/drawing/2014/main" id="{8FBAF79D-94E8-67C4-9307-85197543645C}"/>
              </a:ext>
              <a:ext uri="{C183D7F6-B498-43B3-948B-1728B52AA6E4}">
                <adec:decorative xmlns:adec="http://schemas.microsoft.com/office/drawing/2017/decorative" val="1"/>
              </a:ext>
            </a:extLst>
          </p:cNvPr>
          <p:cNvSpPr>
            <a:spLocks noGrp="1"/>
          </p:cNvSpPr>
          <p:nvPr>
            <p:ph sz="quarter" idx="10"/>
          </p:nvPr>
        </p:nvSpPr>
        <p:spPr>
          <a:xfrm>
            <a:off x="584200" y="1363686"/>
            <a:ext cx="4857124" cy="4638529"/>
          </a:xfrm>
        </p:spPr>
        <p:txBody>
          <a:bodyPr/>
          <a:lstStyle/>
          <a:p>
            <a:pPr marL="0" indent="0">
              <a:buNone/>
            </a:pPr>
            <a:r>
              <a:rPr lang="en-US" i="1" err="1"/>
              <a:t>AbboCost</a:t>
            </a:r>
            <a:r>
              <a:rPr lang="en-US" i="1"/>
              <a:t> Financial </a:t>
            </a:r>
            <a:r>
              <a:rPr lang="en-US"/>
              <a:t>is a small firm that monitors several volatile stocks. Their current data feed provides stock prices in real time. This feed is all you have to work with.</a:t>
            </a:r>
          </a:p>
          <a:p>
            <a:pPr marL="0" indent="0">
              <a:buNone/>
            </a:pPr>
            <a:r>
              <a:rPr lang="en-US" b="1"/>
              <a:t>Your goal: </a:t>
            </a:r>
            <a:r>
              <a:rPr lang="en-US"/>
              <a:t>support the development of this fledgling company by developing a modern data analytics solution.</a:t>
            </a:r>
          </a:p>
          <a:p>
            <a:pPr marL="0" indent="0">
              <a:buNone/>
            </a:pPr>
            <a:endParaRPr lang="en-US"/>
          </a:p>
          <a:p>
            <a:pPr marL="0" indent="0">
              <a:buNone/>
            </a:pPr>
            <a:endParaRPr lang="en-US"/>
          </a:p>
          <a:p>
            <a:endParaRPr lang="en-US"/>
          </a:p>
          <a:p>
            <a:endParaRPr lang="en-US"/>
          </a:p>
        </p:txBody>
      </p:sp>
    </p:spTree>
    <p:extLst>
      <p:ext uri="{BB962C8B-B14F-4D97-AF65-F5344CB8AC3E}">
        <p14:creationId xmlns:p14="http://schemas.microsoft.com/office/powerpoint/2010/main" val="2424492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a:spcBef>
                <a:spcPts val="1000"/>
              </a:spcBef>
              <a:buFont typeface="Arial" panose="020B0604020202020204" pitchFamily="34" charset="0"/>
              <a:buNone/>
              <a:defRPr/>
            </a:pPr>
            <a:r>
              <a:rPr lang="en-US" sz="4000">
                <a:solidFill>
                  <a:srgbClr val="B238BA"/>
                </a:solidFill>
                <a:ea typeface="+mn-ea"/>
              </a:rPr>
              <a:t>Lab</a:t>
            </a:r>
          </a:p>
          <a:p>
            <a:pPr>
              <a:spcBef>
                <a:spcPts val="1000"/>
              </a:spcBef>
              <a:buFont typeface="Arial" panose="020B0604020202020204" pitchFamily="34" charset="0"/>
              <a:buNone/>
              <a:defRPr/>
            </a:pPr>
            <a:r>
              <a:rPr lang="en-US" sz="4000">
                <a:solidFill>
                  <a:srgbClr val="B238BA"/>
                </a:solidFill>
                <a:ea typeface="+mn-ea"/>
              </a:rPr>
              <a:t>Environment</a:t>
            </a:r>
          </a:p>
          <a:p>
            <a:pPr>
              <a:spcBef>
                <a:spcPts val="1000"/>
              </a:spcBef>
              <a:buFont typeface="Arial" panose="020B0604020202020204" pitchFamily="34" charset="0"/>
              <a:buNone/>
              <a:defRPr/>
            </a:pPr>
            <a:r>
              <a:rPr lang="en-US" sz="4000">
                <a:solidFill>
                  <a:srgbClr val="B238BA"/>
                </a:solidFill>
                <a:ea typeface="+mn-ea"/>
              </a:rPr>
              <a:t>Setup</a:t>
            </a:r>
          </a:p>
        </p:txBody>
      </p:sp>
    </p:spTree>
    <p:extLst>
      <p:ext uri="{BB962C8B-B14F-4D97-AF65-F5344CB8AC3E}">
        <p14:creationId xmlns:p14="http://schemas.microsoft.com/office/powerpoint/2010/main" val="150179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B0CE9C-1DB3-335A-6494-9F13A7875DF3}"/>
              </a:ext>
            </a:extLst>
          </p:cNvPr>
          <p:cNvSpPr>
            <a:spLocks noGrp="1"/>
          </p:cNvSpPr>
          <p:nvPr>
            <p:ph type="subTitle" idx="1"/>
          </p:nvPr>
        </p:nvSpPr>
        <p:spPr>
          <a:xfrm>
            <a:off x="324831" y="967675"/>
            <a:ext cx="5455899" cy="365126"/>
          </a:xfrm>
        </p:spPr>
        <p:txBody>
          <a:bodyPr/>
          <a:lstStyle/>
          <a:p>
            <a:r>
              <a:rPr lang="en-US"/>
              <a:t>Modules</a:t>
            </a:r>
          </a:p>
        </p:txBody>
      </p:sp>
      <p:sp>
        <p:nvSpPr>
          <p:cNvPr id="3" name="Content Placeholder 2">
            <a:extLst>
              <a:ext uri="{FF2B5EF4-FFF2-40B4-BE49-F238E27FC236}">
                <a16:creationId xmlns:a16="http://schemas.microsoft.com/office/drawing/2014/main" id="{239E2D35-583F-16EF-E5F1-8F758649F43B}"/>
              </a:ext>
            </a:extLst>
          </p:cNvPr>
          <p:cNvSpPr>
            <a:spLocks noGrp="1"/>
          </p:cNvSpPr>
          <p:nvPr>
            <p:ph sz="quarter" idx="10"/>
          </p:nvPr>
        </p:nvSpPr>
        <p:spPr>
          <a:xfrm>
            <a:off x="371272" y="1458260"/>
            <a:ext cx="4939063" cy="4853640"/>
          </a:xfrm>
        </p:spPr>
        <p:txBody>
          <a:bodyPr/>
          <a:lstStyle/>
          <a:p>
            <a:pPr marL="0" indent="0">
              <a:buNone/>
            </a:pPr>
            <a:r>
              <a:rPr lang="en-US" sz="1600" b="1" dirty="0"/>
              <a:t>Content for labs</a:t>
            </a:r>
          </a:p>
          <a:p>
            <a:pPr marL="0" indent="0">
              <a:buNone/>
            </a:pPr>
            <a:r>
              <a:rPr lang="en-US" sz="1600" dirty="0">
                <a:hlinkClick r:id="rId3"/>
              </a:rPr>
              <a:t>https://aka.ms/fabricrealtimelab</a:t>
            </a:r>
            <a:endParaRPr lang="en-US" sz="1600" dirty="0"/>
          </a:p>
          <a:p>
            <a:pPr marL="0" indent="0">
              <a:buNone/>
            </a:pPr>
            <a:endParaRPr lang="en-US" sz="1600" dirty="0"/>
          </a:p>
          <a:p>
            <a:pPr marL="0" indent="0">
              <a:buNone/>
            </a:pPr>
            <a:r>
              <a:rPr lang="en-US" sz="1600" dirty="0"/>
              <a:t>(Placeholder: lab access notes/guidelines)</a:t>
            </a:r>
          </a:p>
          <a:p>
            <a:pPr marL="0" indent="0">
              <a:buNone/>
            </a:pPr>
            <a:endParaRPr lang="en-US" sz="1600" dirty="0"/>
          </a:p>
        </p:txBody>
      </p:sp>
      <p:sp>
        <p:nvSpPr>
          <p:cNvPr id="4" name="Text Placeholder 3">
            <a:extLst>
              <a:ext uri="{FF2B5EF4-FFF2-40B4-BE49-F238E27FC236}">
                <a16:creationId xmlns:a16="http://schemas.microsoft.com/office/drawing/2014/main" id="{7DB0465B-BAA1-4E4B-E057-F0E315972B6A}"/>
              </a:ext>
            </a:extLst>
          </p:cNvPr>
          <p:cNvSpPr>
            <a:spLocks noGrp="1"/>
          </p:cNvSpPr>
          <p:nvPr>
            <p:ph type="title" idx="4294967295"/>
          </p:nvPr>
        </p:nvSpPr>
        <p:spPr>
          <a:xfrm>
            <a:off x="316948" y="505713"/>
            <a:ext cx="6049775"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rPr>
              <a:t>Lab Environments</a:t>
            </a:r>
          </a:p>
        </p:txBody>
      </p:sp>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Microsof1 Fabric</a:t>
            </a:r>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13</a:t>
            </a:fld>
            <a:endParaRPr lang="en-US"/>
          </a:p>
        </p:txBody>
      </p:sp>
      <p:pic>
        <p:nvPicPr>
          <p:cNvPr id="9" name="Picture 8">
            <a:extLst>
              <a:ext uri="{FF2B5EF4-FFF2-40B4-BE49-F238E27FC236}">
                <a16:creationId xmlns:a16="http://schemas.microsoft.com/office/drawing/2014/main" id="{29895294-9502-10DF-5D70-3206F5D5662D}"/>
              </a:ext>
            </a:extLst>
          </p:cNvPr>
          <p:cNvPicPr>
            <a:picLocks noChangeAspect="1"/>
          </p:cNvPicPr>
          <p:nvPr/>
        </p:nvPicPr>
        <p:blipFill>
          <a:blip r:embed="rId4"/>
          <a:stretch>
            <a:fillRect/>
          </a:stretch>
        </p:blipFill>
        <p:spPr>
          <a:xfrm>
            <a:off x="6015749" y="298507"/>
            <a:ext cx="5851420" cy="62894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4233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B0CE9C-1DB3-335A-6494-9F13A7875DF3}"/>
              </a:ext>
            </a:extLst>
          </p:cNvPr>
          <p:cNvSpPr>
            <a:spLocks noGrp="1"/>
          </p:cNvSpPr>
          <p:nvPr>
            <p:ph type="subTitle" idx="1"/>
          </p:nvPr>
        </p:nvSpPr>
        <p:spPr>
          <a:xfrm>
            <a:off x="337192" y="967675"/>
            <a:ext cx="6103362" cy="365126"/>
          </a:xfrm>
        </p:spPr>
        <p:txBody>
          <a:bodyPr/>
          <a:lstStyle/>
          <a:p>
            <a:r>
              <a:rPr lang="en-US"/>
              <a:t>Resources</a:t>
            </a:r>
          </a:p>
        </p:txBody>
      </p:sp>
      <p:sp>
        <p:nvSpPr>
          <p:cNvPr id="3" name="Content Placeholder 2">
            <a:extLst>
              <a:ext uri="{FF2B5EF4-FFF2-40B4-BE49-F238E27FC236}">
                <a16:creationId xmlns:a16="http://schemas.microsoft.com/office/drawing/2014/main" id="{239E2D35-583F-16EF-E5F1-8F758649F43B}"/>
              </a:ext>
            </a:extLst>
          </p:cNvPr>
          <p:cNvSpPr>
            <a:spLocks noGrp="1"/>
          </p:cNvSpPr>
          <p:nvPr>
            <p:ph sz="quarter" idx="10"/>
          </p:nvPr>
        </p:nvSpPr>
        <p:spPr>
          <a:xfrm>
            <a:off x="371272" y="1646970"/>
            <a:ext cx="4939063" cy="4563330"/>
          </a:xfrm>
        </p:spPr>
        <p:txBody>
          <a:bodyPr/>
          <a:lstStyle/>
          <a:p>
            <a:pPr marL="0" indent="0">
              <a:buNone/>
            </a:pPr>
            <a:r>
              <a:rPr lang="en-US" sz="1600" b="1"/>
              <a:t>Content for labs</a:t>
            </a:r>
          </a:p>
          <a:p>
            <a:pPr marL="0" indent="0">
              <a:buNone/>
            </a:pPr>
            <a:r>
              <a:rPr lang="en-US" sz="1600">
                <a:hlinkClick r:id="rId3"/>
              </a:rPr>
              <a:t>https://aka.ms/fabricrealtimelab</a:t>
            </a:r>
            <a:endParaRPr lang="en-US" sz="1600"/>
          </a:p>
          <a:p>
            <a:pPr marL="0" indent="0">
              <a:buNone/>
            </a:pPr>
            <a:r>
              <a:rPr lang="en-US" sz="1600"/>
              <a:t>All modules are documented; will likely be skipping Module 04 (Data Activator) due to time constraints.</a:t>
            </a:r>
          </a:p>
          <a:p>
            <a:pPr marL="0" indent="0">
              <a:buNone/>
            </a:pPr>
            <a:endParaRPr lang="en-US" sz="1600"/>
          </a:p>
          <a:p>
            <a:pPr marL="0" indent="0">
              <a:buNone/>
            </a:pPr>
            <a:r>
              <a:rPr lang="en-US" sz="1600" b="1"/>
              <a:t>Resources file (in /files folder)</a:t>
            </a:r>
          </a:p>
          <a:p>
            <a:pPr marL="0" indent="0">
              <a:buNone/>
            </a:pPr>
            <a:r>
              <a:rPr lang="en-US" sz="1600">
                <a:hlinkClick r:id="rId4"/>
              </a:rPr>
              <a:t>https://aka.ms/fabricrealtimelab-resources</a:t>
            </a:r>
            <a:endParaRPr lang="en-US" sz="1600"/>
          </a:p>
          <a:p>
            <a:pPr marL="0" indent="0">
              <a:buNone/>
            </a:pPr>
            <a:r>
              <a:rPr lang="en-US" sz="1600"/>
              <a:t>You can either clone the repo, download files as you go, or download the resources.zip file which contains the notebooks and scripts used throughout the lab.</a:t>
            </a:r>
          </a:p>
        </p:txBody>
      </p:sp>
      <p:sp>
        <p:nvSpPr>
          <p:cNvPr id="4" name="Text Placeholder 3">
            <a:extLst>
              <a:ext uri="{FF2B5EF4-FFF2-40B4-BE49-F238E27FC236}">
                <a16:creationId xmlns:a16="http://schemas.microsoft.com/office/drawing/2014/main" id="{7DB0465B-BAA1-4E4B-E057-F0E315972B6A}"/>
              </a:ext>
            </a:extLst>
          </p:cNvPr>
          <p:cNvSpPr>
            <a:spLocks noGrp="1"/>
          </p:cNvSpPr>
          <p:nvPr>
            <p:ph type="title" idx="4294967295"/>
          </p:nvPr>
        </p:nvSpPr>
        <p:spPr>
          <a:xfrm>
            <a:off x="316948" y="505713"/>
            <a:ext cx="6049775"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rPr>
              <a:t>Lab Environments</a:t>
            </a:r>
          </a:p>
        </p:txBody>
      </p:sp>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14</a:t>
            </a:fld>
            <a:endParaRPr lang="en-US"/>
          </a:p>
        </p:txBody>
      </p:sp>
      <p:grpSp>
        <p:nvGrpSpPr>
          <p:cNvPr id="7" name="Group 6">
            <a:extLst>
              <a:ext uri="{FF2B5EF4-FFF2-40B4-BE49-F238E27FC236}">
                <a16:creationId xmlns:a16="http://schemas.microsoft.com/office/drawing/2014/main" id="{D4047387-CB15-21F7-C9AE-5BAB85381419}"/>
              </a:ext>
            </a:extLst>
          </p:cNvPr>
          <p:cNvGrpSpPr/>
          <p:nvPr/>
        </p:nvGrpSpPr>
        <p:grpSpPr>
          <a:xfrm>
            <a:off x="5548875" y="802575"/>
            <a:ext cx="6270172" cy="5111998"/>
            <a:chOff x="5810131" y="155827"/>
            <a:chExt cx="6270172" cy="5111998"/>
          </a:xfrm>
        </p:grpSpPr>
        <p:pic>
          <p:nvPicPr>
            <p:cNvPr id="10" name="Picture 9">
              <a:extLst>
                <a:ext uri="{FF2B5EF4-FFF2-40B4-BE49-F238E27FC236}">
                  <a16:creationId xmlns:a16="http://schemas.microsoft.com/office/drawing/2014/main" id="{0D61FEBD-90DB-5C0B-5875-FF157132E1D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
            <a:stretch/>
          </p:blipFill>
          <p:spPr>
            <a:xfrm>
              <a:off x="5810132" y="155827"/>
              <a:ext cx="6270171" cy="5111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39E51248-46EE-00DF-C900-C2343569F144}"/>
                </a:ext>
              </a:extLst>
            </p:cNvPr>
            <p:cNvSpPr/>
            <p:nvPr/>
          </p:nvSpPr>
          <p:spPr>
            <a:xfrm>
              <a:off x="5810131" y="3589446"/>
              <a:ext cx="2249083" cy="323732"/>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B4FF8B-A7C3-8129-3595-1C4AF9216FAA}"/>
                </a:ext>
              </a:extLst>
            </p:cNvPr>
            <p:cNvSpPr/>
            <p:nvPr/>
          </p:nvSpPr>
          <p:spPr>
            <a:xfrm>
              <a:off x="8240012" y="3939994"/>
              <a:ext cx="1375388" cy="323732"/>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427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a:spcBef>
                <a:spcPts val="1000"/>
              </a:spcBef>
              <a:buFont typeface="Arial" panose="020B0604020202020204" pitchFamily="34" charset="0"/>
              <a:buNone/>
              <a:defRPr/>
            </a:pPr>
            <a:r>
              <a:rPr lang="en-US" sz="4000">
                <a:solidFill>
                  <a:srgbClr val="B238BA"/>
                </a:solidFill>
                <a:ea typeface="+mn-ea"/>
              </a:rPr>
              <a:t>Module 0</a:t>
            </a:r>
            <a:br>
              <a:rPr lang="en-US" sz="4000">
                <a:solidFill>
                  <a:srgbClr val="B238BA"/>
                </a:solidFill>
                <a:ea typeface="+mn-ea"/>
              </a:rPr>
            </a:br>
            <a:r>
              <a:rPr lang="en-US" sz="4000">
                <a:solidFill>
                  <a:srgbClr val="B238BA"/>
                </a:solidFill>
                <a:ea typeface="+mn-ea"/>
              </a:rPr>
              <a:t>Introduction to Real-time Analytics and Setup</a:t>
            </a:r>
          </a:p>
        </p:txBody>
      </p:sp>
    </p:spTree>
    <p:extLst>
      <p:ext uri="{BB962C8B-B14F-4D97-AF65-F5344CB8AC3E}">
        <p14:creationId xmlns:p14="http://schemas.microsoft.com/office/powerpoint/2010/main" val="1496223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Real-time Analytics Patterns</a:t>
            </a:r>
          </a:p>
        </p:txBody>
      </p:sp>
      <p:sp>
        <p:nvSpPr>
          <p:cNvPr id="51" name="TextBox 50">
            <a:extLst>
              <a:ext uri="{FF2B5EF4-FFF2-40B4-BE49-F238E27FC236}">
                <a16:creationId xmlns:a16="http://schemas.microsoft.com/office/drawing/2014/main" id="{D6FACB00-7537-C34D-AA2F-4A4C0F6BA4B7}"/>
              </a:ext>
            </a:extLst>
          </p:cNvPr>
          <p:cNvSpPr txBox="1"/>
          <p:nvPr/>
        </p:nvSpPr>
        <p:spPr>
          <a:xfrm>
            <a:off x="1186987" y="1312207"/>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60" name="Picture 59" descr="Icon of a house representing a Data Lakehouse">
            <a:extLst>
              <a:ext uri="{FF2B5EF4-FFF2-40B4-BE49-F238E27FC236}">
                <a16:creationId xmlns:a16="http://schemas.microsoft.com/office/drawing/2014/main" id="{1A145116-17E5-30CD-CB50-B1919123B734}"/>
              </a:ext>
            </a:extLst>
          </p:cNvPr>
          <p:cNvPicPr>
            <a:picLocks noChangeAspect="1"/>
          </p:cNvPicPr>
          <p:nvPr/>
        </p:nvPicPr>
        <p:blipFill>
          <a:blip r:embed="rId3"/>
          <a:stretch>
            <a:fillRect/>
          </a:stretch>
        </p:blipFill>
        <p:spPr>
          <a:xfrm>
            <a:off x="1372282" y="1875750"/>
            <a:ext cx="419100" cy="381000"/>
          </a:xfrm>
          <a:prstGeom prst="rect">
            <a:avLst/>
          </a:prstGeom>
        </p:spPr>
      </p:pic>
      <p:pic>
        <p:nvPicPr>
          <p:cNvPr id="59" name="Picture 58" descr="Icon of a big building representing a Data Warehouse">
            <a:extLst>
              <a:ext uri="{FF2B5EF4-FFF2-40B4-BE49-F238E27FC236}">
                <a16:creationId xmlns:a16="http://schemas.microsoft.com/office/drawing/2014/main" id="{3B61BB30-D98C-C141-7EEB-51F1B36C0EB7}"/>
              </a:ext>
            </a:extLst>
          </p:cNvPr>
          <p:cNvPicPr>
            <a:picLocks noChangeAspect="1"/>
          </p:cNvPicPr>
          <p:nvPr/>
        </p:nvPicPr>
        <p:blipFill>
          <a:blip r:embed="rId4"/>
          <a:stretch>
            <a:fillRect/>
          </a:stretch>
        </p:blipFill>
        <p:spPr>
          <a:xfrm>
            <a:off x="1917984" y="1913850"/>
            <a:ext cx="533400" cy="342900"/>
          </a:xfrm>
          <a:prstGeom prst="rect">
            <a:avLst/>
          </a:prstGeom>
        </p:spPr>
      </p:pic>
      <p:sp>
        <p:nvSpPr>
          <p:cNvPr id="57" name="TextBox 56">
            <a:extLst>
              <a:ext uri="{FF2B5EF4-FFF2-40B4-BE49-F238E27FC236}">
                <a16:creationId xmlns:a16="http://schemas.microsoft.com/office/drawing/2014/main" id="{E1B10CFC-3994-04DD-1148-F3D97F4B3C1B}"/>
              </a:ext>
            </a:extLst>
          </p:cNvPr>
          <p:cNvSpPr txBox="1"/>
          <p:nvPr/>
        </p:nvSpPr>
        <p:spPr>
          <a:xfrm>
            <a:off x="1138549" y="2412035"/>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pic>
        <p:nvPicPr>
          <p:cNvPr id="61" name="Picture 60" descr="Icon representing data silos">
            <a:extLst>
              <a:ext uri="{FF2B5EF4-FFF2-40B4-BE49-F238E27FC236}">
                <a16:creationId xmlns:a16="http://schemas.microsoft.com/office/drawing/2014/main" id="{BA4853DE-2BDA-9920-6110-DF00DD0D7640}"/>
              </a:ext>
            </a:extLst>
          </p:cNvPr>
          <p:cNvPicPr>
            <a:picLocks noChangeAspect="1"/>
          </p:cNvPicPr>
          <p:nvPr/>
        </p:nvPicPr>
        <p:blipFill>
          <a:blip r:embed="rId5"/>
          <a:stretch>
            <a:fillRect/>
          </a:stretch>
        </p:blipFill>
        <p:spPr>
          <a:xfrm>
            <a:off x="1714983" y="3287843"/>
            <a:ext cx="393700" cy="317500"/>
          </a:xfrm>
          <a:prstGeom prst="rect">
            <a:avLst/>
          </a:prstGeom>
        </p:spPr>
      </p:pic>
      <p:sp>
        <p:nvSpPr>
          <p:cNvPr id="65" name="TextBox 64">
            <a:extLst>
              <a:ext uri="{FF2B5EF4-FFF2-40B4-BE49-F238E27FC236}">
                <a16:creationId xmlns:a16="http://schemas.microsoft.com/office/drawing/2014/main" id="{E74AA255-59F8-D303-45DE-BE827C7600C3}"/>
              </a:ext>
            </a:extLst>
          </p:cNvPr>
          <p:cNvSpPr txBox="1"/>
          <p:nvPr/>
        </p:nvSpPr>
        <p:spPr>
          <a:xfrm>
            <a:off x="997433" y="3759967"/>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32" name="video_2" title="Icon of a video camera">
            <a:extLst>
              <a:ext uri="{FF2B5EF4-FFF2-40B4-BE49-F238E27FC236}">
                <a16:creationId xmlns:a16="http://schemas.microsoft.com/office/drawing/2014/main" id="{AD710B8A-5AE1-D091-280B-14410745EC98}"/>
              </a:ext>
            </a:extLst>
          </p:cNvPr>
          <p:cNvSpPr>
            <a:spLocks noChangeAspect="1" noEditPoints="1"/>
          </p:cNvSpPr>
          <p:nvPr/>
        </p:nvSpPr>
        <p:spPr bwMode="auto">
          <a:xfrm>
            <a:off x="1660373" y="4687145"/>
            <a:ext cx="502920" cy="231959"/>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4F7D41E-022E-986C-3EF4-51AD2624BDA0}"/>
              </a:ext>
            </a:extLst>
          </p:cNvPr>
          <p:cNvSpPr txBox="1"/>
          <p:nvPr/>
        </p:nvSpPr>
        <p:spPr>
          <a:xfrm>
            <a:off x="1183717" y="5060765"/>
            <a:ext cx="145623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Event Streaming</a:t>
            </a:r>
          </a:p>
        </p:txBody>
      </p:sp>
      <p:pic>
        <p:nvPicPr>
          <p:cNvPr id="30" name="Picture 29" descr="Icon of box representing Models">
            <a:extLst>
              <a:ext uri="{FF2B5EF4-FFF2-40B4-BE49-F238E27FC236}">
                <a16:creationId xmlns:a16="http://schemas.microsoft.com/office/drawing/2014/main" id="{78F102E9-7CA8-FB26-CE70-98986480527F}"/>
              </a:ext>
            </a:extLst>
          </p:cNvPr>
          <p:cNvPicPr>
            <a:picLocks noChangeAspect="1"/>
          </p:cNvPicPr>
          <p:nvPr/>
        </p:nvPicPr>
        <p:blipFill>
          <a:blip r:embed="rId6"/>
          <a:stretch>
            <a:fillRect/>
          </a:stretch>
        </p:blipFill>
        <p:spPr>
          <a:xfrm>
            <a:off x="1689583" y="5741722"/>
            <a:ext cx="444500" cy="495300"/>
          </a:xfrm>
          <a:prstGeom prst="rect">
            <a:avLst/>
          </a:prstGeom>
        </p:spPr>
      </p:pic>
      <p:sp>
        <p:nvSpPr>
          <p:cNvPr id="21" name="TextBox 20">
            <a:extLst>
              <a:ext uri="{FF2B5EF4-FFF2-40B4-BE49-F238E27FC236}">
                <a16:creationId xmlns:a16="http://schemas.microsoft.com/office/drawing/2014/main" id="{08AB97A5-927E-10E2-CAB2-DE5CD9CBF770}"/>
              </a:ext>
            </a:extLst>
          </p:cNvPr>
          <p:cNvSpPr txBox="1"/>
          <p:nvPr/>
        </p:nvSpPr>
        <p:spPr>
          <a:xfrm>
            <a:off x="1452573" y="6335301"/>
            <a:ext cx="91852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ML Model</a:t>
            </a:r>
          </a:p>
        </p:txBody>
      </p:sp>
      <p:sp>
        <p:nvSpPr>
          <p:cNvPr id="54" name="TextBox 53">
            <a:extLst>
              <a:ext uri="{FF2B5EF4-FFF2-40B4-BE49-F238E27FC236}">
                <a16:creationId xmlns:a16="http://schemas.microsoft.com/office/drawing/2014/main" id="{42B10CF6-14EF-7249-B2C8-701A5A3F71E8}"/>
              </a:ext>
            </a:extLst>
          </p:cNvPr>
          <p:cNvSpPr txBox="1"/>
          <p:nvPr/>
        </p:nvSpPr>
        <p:spPr>
          <a:xfrm>
            <a:off x="4171610" y="1295340"/>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47" name="Picture 46" descr="Icon representing connection">
            <a:extLst>
              <a:ext uri="{FF2B5EF4-FFF2-40B4-BE49-F238E27FC236}">
                <a16:creationId xmlns:a16="http://schemas.microsoft.com/office/drawing/2014/main" id="{2A3159FA-90BD-1C64-3593-AEDD8F8431B6}"/>
              </a:ext>
            </a:extLst>
          </p:cNvPr>
          <p:cNvPicPr>
            <a:picLocks noChangeAspect="1"/>
          </p:cNvPicPr>
          <p:nvPr/>
        </p:nvPicPr>
        <p:blipFill>
          <a:blip r:embed="rId7"/>
          <a:stretch>
            <a:fillRect/>
          </a:stretch>
        </p:blipFill>
        <p:spPr>
          <a:xfrm>
            <a:off x="4562141" y="1916596"/>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18591" y="2535146"/>
            <a:ext cx="12808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CI &amp; Shortcuts</a:t>
            </a:r>
          </a:p>
        </p:txBody>
      </p:sp>
      <p:pic>
        <p:nvPicPr>
          <p:cNvPr id="39" name="Picture 38" descr="Icon representing organizing data with a computer">
            <a:extLst>
              <a:ext uri="{FF2B5EF4-FFF2-40B4-BE49-F238E27FC236}">
                <a16:creationId xmlns:a16="http://schemas.microsoft.com/office/drawing/2014/main" id="{836A66F7-D5B8-8E42-6419-6E6A8943D696}"/>
              </a:ext>
            </a:extLst>
          </p:cNvPr>
          <p:cNvPicPr>
            <a:picLocks noChangeAspect="1"/>
          </p:cNvPicPr>
          <p:nvPr/>
        </p:nvPicPr>
        <p:blipFill>
          <a:blip r:embed="rId8"/>
          <a:stretch>
            <a:fillRect/>
          </a:stretch>
        </p:blipFill>
        <p:spPr>
          <a:xfrm>
            <a:off x="4561913" y="3185075"/>
            <a:ext cx="406400" cy="431800"/>
          </a:xfrm>
          <a:prstGeom prst="rect">
            <a:avLst/>
          </a:prstGeom>
        </p:spPr>
      </p:pic>
      <p:sp>
        <p:nvSpPr>
          <p:cNvPr id="27" name="TextBox 26">
            <a:extLst>
              <a:ext uri="{FF2B5EF4-FFF2-40B4-BE49-F238E27FC236}">
                <a16:creationId xmlns:a16="http://schemas.microsoft.com/office/drawing/2014/main" id="{0A0F888C-997E-C583-2792-8B93E878A0FA}"/>
              </a:ext>
            </a:extLst>
          </p:cNvPr>
          <p:cNvSpPr txBox="1"/>
          <p:nvPr/>
        </p:nvSpPr>
        <p:spPr>
          <a:xfrm>
            <a:off x="4103229" y="3764042"/>
            <a:ext cx="1323769"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 &amp; Dataflows</a:t>
            </a:r>
          </a:p>
        </p:txBody>
      </p:sp>
      <p:cxnSp>
        <p:nvCxnSpPr>
          <p:cNvPr id="89" name="Straight Arrow Connector 88" descr="A arrow connecting Lakehouses &amp; Data Warehouses to CI &amp; Shortcuts">
            <a:extLst>
              <a:ext uri="{FF2B5EF4-FFF2-40B4-BE49-F238E27FC236}">
                <a16:creationId xmlns:a16="http://schemas.microsoft.com/office/drawing/2014/main" id="{F21FBE13-5B77-8ED4-B49F-82C0A97A583D}"/>
              </a:ext>
            </a:extLst>
          </p:cNvPr>
          <p:cNvCxnSpPr/>
          <p:nvPr/>
        </p:nvCxnSpPr>
        <p:spPr>
          <a:xfrm>
            <a:off x="3030876" y="2660686"/>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descr="A arrow connecting Structured / Unstructured to Pipelines &amp; Dataflows">
            <a:extLst>
              <a:ext uri="{FF2B5EF4-FFF2-40B4-BE49-F238E27FC236}">
                <a16:creationId xmlns:a16="http://schemas.microsoft.com/office/drawing/2014/main" id="{991706E4-79E8-081B-23B2-95F8C76B66E2}"/>
              </a:ext>
            </a:extLst>
          </p:cNvPr>
          <p:cNvCxnSpPr>
            <a:cxnSpLocks/>
          </p:cNvCxnSpPr>
          <p:nvPr/>
        </p:nvCxnSpPr>
        <p:spPr>
          <a:xfrm>
            <a:off x="3030876" y="398967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DEFEAD-BA69-D0E8-0685-29473B7E9FAE}"/>
              </a:ext>
            </a:extLst>
          </p:cNvPr>
          <p:cNvSpPr txBox="1"/>
          <p:nvPr/>
        </p:nvSpPr>
        <p:spPr>
          <a:xfrm>
            <a:off x="7249143" y="1312207"/>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sp>
        <p:nvSpPr>
          <p:cNvPr id="45" name="Database_EFC7" descr="Icon of a cylinder representing a data base">
            <a:extLst>
              <a:ext uri="{FF2B5EF4-FFF2-40B4-BE49-F238E27FC236}">
                <a16:creationId xmlns:a16="http://schemas.microsoft.com/office/drawing/2014/main" id="{3147B4C0-8D08-1476-81A6-F4529303C022}"/>
              </a:ext>
            </a:extLst>
          </p:cNvPr>
          <p:cNvSpPr>
            <a:spLocks noChangeAspect="1" noEditPoints="1"/>
          </p:cNvSpPr>
          <p:nvPr/>
        </p:nvSpPr>
        <p:spPr bwMode="auto">
          <a:xfrm>
            <a:off x="7404826" y="1916596"/>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C71AD0A-325C-87F8-6492-28874F313711}"/>
              </a:ext>
            </a:extLst>
          </p:cNvPr>
          <p:cNvSpPr txBox="1"/>
          <p:nvPr/>
        </p:nvSpPr>
        <p:spPr>
          <a:xfrm>
            <a:off x="7152738" y="2535146"/>
            <a:ext cx="82073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DB</a:t>
            </a:r>
          </a:p>
        </p:txBody>
      </p:sp>
      <p:grpSp>
        <p:nvGrpSpPr>
          <p:cNvPr id="24" name="Group 23" descr="A arrow connecting CI &amp; Shortcuts, Pipelines &amp; Dataflows, Event Streaming and ML Model to Kusto DB">
            <a:extLst>
              <a:ext uri="{FF2B5EF4-FFF2-40B4-BE49-F238E27FC236}">
                <a16:creationId xmlns:a16="http://schemas.microsoft.com/office/drawing/2014/main" id="{179C41A6-2FEB-CBB7-B736-125E94124949}"/>
              </a:ext>
            </a:extLst>
          </p:cNvPr>
          <p:cNvGrpSpPr/>
          <p:nvPr/>
        </p:nvGrpSpPr>
        <p:grpSpPr>
          <a:xfrm>
            <a:off x="3030876" y="2658256"/>
            <a:ext cx="3732369" cy="3800155"/>
            <a:chOff x="3030876" y="2658256"/>
            <a:chExt cx="3732369" cy="3800155"/>
          </a:xfrm>
        </p:grpSpPr>
        <p:cxnSp>
          <p:nvCxnSpPr>
            <p:cNvPr id="92" name="Elbow Connector 91">
              <a:extLst>
                <a:ext uri="{FF2B5EF4-FFF2-40B4-BE49-F238E27FC236}">
                  <a16:creationId xmlns:a16="http://schemas.microsoft.com/office/drawing/2014/main" id="{5D5CD409-E26E-E7D4-0682-BC9113AEDC17}"/>
                </a:ext>
              </a:extLst>
            </p:cNvPr>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23878148-B9DD-DAD7-251C-C88596968A0A}"/>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87FDCC-5189-D86F-88B0-38873D620C78}"/>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0A882D-1BDA-05DF-1933-71DC2A8A6D0B}"/>
                </a:ext>
              </a:extLst>
            </p:cNvPr>
            <p:cNvCxnSpPr>
              <a:cxnSpLocks/>
            </p:cNvCxnSpPr>
            <p:nvPr/>
          </p:nvCxnSpPr>
          <p:spPr>
            <a:xfrm>
              <a:off x="5581650" y="3989677"/>
              <a:ext cx="49212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descr="Icon of a house representing a Data Lakehouse">
            <a:extLst>
              <a:ext uri="{FF2B5EF4-FFF2-40B4-BE49-F238E27FC236}">
                <a16:creationId xmlns:a16="http://schemas.microsoft.com/office/drawing/2014/main" id="{B369BD4E-3C5A-9882-9F1B-64C45A1E65F0}"/>
              </a:ext>
            </a:extLst>
          </p:cNvPr>
          <p:cNvPicPr>
            <a:picLocks noChangeAspect="1"/>
          </p:cNvPicPr>
          <p:nvPr/>
        </p:nvPicPr>
        <p:blipFill>
          <a:blip r:embed="rId3"/>
          <a:stretch>
            <a:fillRect/>
          </a:stretch>
        </p:blipFill>
        <p:spPr>
          <a:xfrm>
            <a:off x="7014394" y="4424191"/>
            <a:ext cx="419100" cy="381000"/>
          </a:xfrm>
          <a:prstGeom prst="rect">
            <a:avLst/>
          </a:prstGeom>
        </p:spPr>
      </p:pic>
      <p:pic>
        <p:nvPicPr>
          <p:cNvPr id="40" name="Picture 39" descr="Icon of a big building representing a Data Warehouse">
            <a:extLst>
              <a:ext uri="{FF2B5EF4-FFF2-40B4-BE49-F238E27FC236}">
                <a16:creationId xmlns:a16="http://schemas.microsoft.com/office/drawing/2014/main" id="{CF6A1796-CCFB-9E6F-1A44-72E263AAF618}"/>
              </a:ext>
            </a:extLst>
          </p:cNvPr>
          <p:cNvPicPr>
            <a:picLocks noChangeAspect="1"/>
          </p:cNvPicPr>
          <p:nvPr/>
        </p:nvPicPr>
        <p:blipFill>
          <a:blip r:embed="rId4"/>
          <a:stretch>
            <a:fillRect/>
          </a:stretch>
        </p:blipFill>
        <p:spPr>
          <a:xfrm>
            <a:off x="7560096" y="4462291"/>
            <a:ext cx="533400" cy="342900"/>
          </a:xfrm>
          <a:prstGeom prst="rect">
            <a:avLst/>
          </a:prstGeom>
        </p:spPr>
      </p:pic>
      <p:sp>
        <p:nvSpPr>
          <p:cNvPr id="87" name="TextBox 86">
            <a:extLst>
              <a:ext uri="{FF2B5EF4-FFF2-40B4-BE49-F238E27FC236}">
                <a16:creationId xmlns:a16="http://schemas.microsoft.com/office/drawing/2014/main" id="{36F7FE75-BD70-D573-96AE-837721EA96F6}"/>
              </a:ext>
            </a:extLst>
          </p:cNvPr>
          <p:cNvSpPr txBox="1"/>
          <p:nvPr/>
        </p:nvSpPr>
        <p:spPr>
          <a:xfrm>
            <a:off x="6752570" y="5009332"/>
            <a:ext cx="15997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Mirror</a:t>
            </a:r>
          </a:p>
        </p:txBody>
      </p:sp>
      <p:sp>
        <p:nvSpPr>
          <p:cNvPr id="28" name="TextBox 27">
            <a:extLst>
              <a:ext uri="{FF2B5EF4-FFF2-40B4-BE49-F238E27FC236}">
                <a16:creationId xmlns:a16="http://schemas.microsoft.com/office/drawing/2014/main" id="{0FEF4BFE-AC86-F19F-2870-7E3E8FA73EF2}"/>
              </a:ext>
            </a:extLst>
          </p:cNvPr>
          <p:cNvSpPr txBox="1"/>
          <p:nvPr/>
        </p:nvSpPr>
        <p:spPr>
          <a:xfrm>
            <a:off x="6763245" y="5322181"/>
            <a:ext cx="159972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cxnSp>
        <p:nvCxnSpPr>
          <p:cNvPr id="135" name="Straight Arrow Connector 134" descr="A arrow connecting Kusto DB to Lakehouses &amp; Data Warehouses">
            <a:extLst>
              <a:ext uri="{FF2B5EF4-FFF2-40B4-BE49-F238E27FC236}">
                <a16:creationId xmlns:a16="http://schemas.microsoft.com/office/drawing/2014/main" id="{78867A9F-8C41-D3C5-4829-F53323AA367A}"/>
              </a:ext>
            </a:extLst>
          </p:cNvPr>
          <p:cNvCxnSpPr>
            <a:cxnSpLocks/>
          </p:cNvCxnSpPr>
          <p:nvPr/>
        </p:nvCxnSpPr>
        <p:spPr>
          <a:xfrm>
            <a:off x="7560096" y="2987648"/>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637BE10-1D95-27A5-DED6-303FB30BD806}"/>
              </a:ext>
            </a:extLst>
          </p:cNvPr>
          <p:cNvSpPr txBox="1"/>
          <p:nvPr/>
        </p:nvSpPr>
        <p:spPr>
          <a:xfrm>
            <a:off x="9966353" y="1312207"/>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49" name="Picture 48" descr="Power BI Logo">
            <a:extLst>
              <a:ext uri="{FF2B5EF4-FFF2-40B4-BE49-F238E27FC236}">
                <a16:creationId xmlns:a16="http://schemas.microsoft.com/office/drawing/2014/main" id="{1C54F96A-F190-FCEA-B4C3-ACF4849A4E32}"/>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10122994" y="1949342"/>
            <a:ext cx="509731" cy="509731"/>
          </a:xfrm>
          <a:prstGeom prst="rect">
            <a:avLst/>
          </a:prstGeom>
        </p:spPr>
      </p:pic>
      <p:sp>
        <p:nvSpPr>
          <p:cNvPr id="50" name="TextBox 49">
            <a:extLst>
              <a:ext uri="{FF2B5EF4-FFF2-40B4-BE49-F238E27FC236}">
                <a16:creationId xmlns:a16="http://schemas.microsoft.com/office/drawing/2014/main" id="{BC899422-C7DF-EF18-4A96-F74D2163E948}"/>
              </a:ext>
            </a:extLst>
          </p:cNvPr>
          <p:cNvSpPr txBox="1"/>
          <p:nvPr/>
        </p:nvSpPr>
        <p:spPr>
          <a:xfrm>
            <a:off x="9474345" y="2535146"/>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328784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85E59FBE-ABF6-E549-0588-22C034989C34}"/>
              </a:ext>
            </a:extLst>
          </p:cNvPr>
          <p:cNvSpPr txBox="1"/>
          <p:nvPr/>
        </p:nvSpPr>
        <p:spPr>
          <a:xfrm>
            <a:off x="9870068" y="3764042"/>
            <a:ext cx="11174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Query</a:t>
            </a:r>
          </a:p>
        </p:txBody>
      </p:sp>
      <p:pic>
        <p:nvPicPr>
          <p:cNvPr id="46" name="Picture 45" descr="Icon of a notebook">
            <a:extLst>
              <a:ext uri="{FF2B5EF4-FFF2-40B4-BE49-F238E27FC236}">
                <a16:creationId xmlns:a16="http://schemas.microsoft.com/office/drawing/2014/main" id="{39320F32-2022-9C82-9C17-35B9AAE8E5D4}"/>
              </a:ext>
            </a:extLst>
          </p:cNvPr>
          <p:cNvPicPr>
            <a:picLocks noChangeAspect="1"/>
          </p:cNvPicPr>
          <p:nvPr/>
        </p:nvPicPr>
        <p:blipFill>
          <a:blip r:embed="rId10"/>
          <a:stretch>
            <a:fillRect/>
          </a:stretch>
        </p:blipFill>
        <p:spPr>
          <a:xfrm>
            <a:off x="10249043" y="4635775"/>
            <a:ext cx="279400" cy="342900"/>
          </a:xfrm>
          <a:prstGeom prst="rect">
            <a:avLst/>
          </a:prstGeom>
        </p:spPr>
      </p:pic>
      <p:sp>
        <p:nvSpPr>
          <p:cNvPr id="23" name="TextBox 22">
            <a:extLst>
              <a:ext uri="{FF2B5EF4-FFF2-40B4-BE49-F238E27FC236}">
                <a16:creationId xmlns:a16="http://schemas.microsoft.com/office/drawing/2014/main" id="{6C6377A7-B569-777A-732F-4F426EB69B2E}"/>
              </a:ext>
            </a:extLst>
          </p:cNvPr>
          <p:cNvSpPr txBox="1"/>
          <p:nvPr/>
        </p:nvSpPr>
        <p:spPr>
          <a:xfrm>
            <a:off x="9932688" y="5060765"/>
            <a:ext cx="9121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a:t>
            </a:r>
          </a:p>
        </p:txBody>
      </p:sp>
      <p:grpSp>
        <p:nvGrpSpPr>
          <p:cNvPr id="26" name="Group 25" descr="A arrow connecting Kusto DB to PBI, Kusto Query and Notebook">
            <a:extLst>
              <a:ext uri="{FF2B5EF4-FFF2-40B4-BE49-F238E27FC236}">
                <a16:creationId xmlns:a16="http://schemas.microsoft.com/office/drawing/2014/main" id="{BB3875A1-DD9D-E658-F66A-B6A3FC082AB7}"/>
              </a:ext>
            </a:extLst>
          </p:cNvPr>
          <p:cNvGrpSpPr/>
          <p:nvPr/>
        </p:nvGrpSpPr>
        <p:grpSpPr>
          <a:xfrm>
            <a:off x="8256760" y="2658256"/>
            <a:ext cx="1394234" cy="2525619"/>
            <a:chOff x="8256760" y="2658256"/>
            <a:chExt cx="1394234" cy="2525619"/>
          </a:xfrm>
        </p:grpSpPr>
        <p:cxnSp>
          <p:nvCxnSpPr>
            <p:cNvPr id="146" name="Elbow Connector 145">
              <a:extLst>
                <a:ext uri="{FF2B5EF4-FFF2-40B4-BE49-F238E27FC236}">
                  <a16:creationId xmlns:a16="http://schemas.microsoft.com/office/drawing/2014/main" id="{8C834D35-DA9B-6C0B-3A6A-1C4A6EE8B881}"/>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a:extLst>
                <a:ext uri="{FF2B5EF4-FFF2-40B4-BE49-F238E27FC236}">
                  <a16:creationId xmlns:a16="http://schemas.microsoft.com/office/drawing/2014/main" id="{E43EE60D-DED5-6DF2-4EFA-6C47F41D10BB}"/>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BACCE3C-6C09-C5EE-88D9-ACCA58ED7678}"/>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383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635034" y="1308174"/>
            <a:ext cx="10847430" cy="365126"/>
          </a:xfrm>
        </p:spPr>
        <p:txBody>
          <a:bodyPr/>
          <a:lstStyle/>
          <a:p>
            <a:r>
              <a:rPr lang="en-US" sz="1800"/>
              <a:t>Find insights, track progress, and make decisions faster.</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635034" y="647231"/>
            <a:ext cx="10847430" cy="593740"/>
          </a:xfrm>
        </p:spPr>
        <p:txBody>
          <a:bodyPr>
            <a:noAutofit/>
          </a:bodyPr>
          <a:lstStyle/>
          <a:p>
            <a:pPr>
              <a:lnSpc>
                <a:spcPct val="110000"/>
              </a:lnSpc>
              <a:spcBef>
                <a:spcPct val="0"/>
              </a:spcBef>
            </a:pPr>
            <a:r>
              <a:rPr lang="en-US">
                <a:solidFill>
                  <a:srgbClr val="117865"/>
                </a:solidFill>
                <a:ea typeface="+mj-ea"/>
              </a:rPr>
              <a:t>Fabric Real-Time Analytics (RTA)</a:t>
            </a:r>
            <a:br>
              <a:rPr lang="en-US">
                <a:solidFill>
                  <a:srgbClr val="117865"/>
                </a:solidFill>
                <a:ea typeface="+mj-ea"/>
              </a:rPr>
            </a:b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17</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graphicFrame>
        <p:nvGraphicFramePr>
          <p:cNvPr id="8" name="Content Placeholder 2">
            <a:extLst>
              <a:ext uri="{FF2B5EF4-FFF2-40B4-BE49-F238E27FC236}">
                <a16:creationId xmlns:a16="http://schemas.microsoft.com/office/drawing/2014/main" id="{1BBC3DC0-9AC9-30B9-6AC8-FCA397E36503}"/>
              </a:ext>
            </a:extLst>
          </p:cNvPr>
          <p:cNvGraphicFramePr>
            <a:graphicFrameLocks noGrp="1"/>
          </p:cNvGraphicFramePr>
          <p:nvPr>
            <p:ph sz="quarter" idx="10"/>
            <p:extLst>
              <p:ext uri="{D42A27DB-BD31-4B8C-83A1-F6EECF244321}">
                <p14:modId xmlns:p14="http://schemas.microsoft.com/office/powerpoint/2010/main" val="563895183"/>
              </p:ext>
            </p:extLst>
          </p:nvPr>
        </p:nvGraphicFramePr>
        <p:xfrm>
          <a:off x="608013" y="1867429"/>
          <a:ext cx="10893107" cy="4089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76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479387" y="945444"/>
            <a:ext cx="2606446" cy="365126"/>
          </a:xfrm>
        </p:spPr>
        <p:txBody>
          <a:bodyPr/>
          <a:lstStyle/>
          <a:p>
            <a:r>
              <a:rPr lang="en-US" sz="1800"/>
              <a:t>Key Capabilities</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45527" y="416100"/>
            <a:ext cx="2778726" cy="769940"/>
          </a:xfrm>
        </p:spPr>
        <p:txBody>
          <a:bodyPr>
            <a:noAutofit/>
          </a:bodyPr>
          <a:lstStyle/>
          <a:p>
            <a:pPr>
              <a:lnSpc>
                <a:spcPct val="110000"/>
              </a:lnSpc>
              <a:spcBef>
                <a:spcPct val="0"/>
              </a:spcBef>
            </a:pPr>
            <a:r>
              <a:rPr lang="en-US" err="1">
                <a:solidFill>
                  <a:srgbClr val="117865"/>
                </a:solidFill>
                <a:ea typeface="+mj-ea"/>
              </a:rPr>
              <a:t>Eventstreams</a:t>
            </a: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18</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pic>
        <p:nvPicPr>
          <p:cNvPr id="11" name="Picture 10">
            <a:extLst>
              <a:ext uri="{FF2B5EF4-FFF2-40B4-BE49-F238E27FC236}">
                <a16:creationId xmlns:a16="http://schemas.microsoft.com/office/drawing/2014/main" id="{45BE0E1A-7D02-F5E8-AC07-BFC0D293C02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3127" y="3466434"/>
            <a:ext cx="10340219" cy="2813820"/>
          </a:xfrm>
          <a:prstGeom prst="rect">
            <a:avLst/>
          </a:prstGeom>
        </p:spPr>
      </p:pic>
      <p:sp>
        <p:nvSpPr>
          <p:cNvPr id="15" name="TextBox 14">
            <a:extLst>
              <a:ext uri="{FF2B5EF4-FFF2-40B4-BE49-F238E27FC236}">
                <a16:creationId xmlns:a16="http://schemas.microsoft.com/office/drawing/2014/main" id="{DE2958BB-C6FA-F58F-2AD5-58F2AC82AED8}"/>
              </a:ext>
            </a:extLst>
          </p:cNvPr>
          <p:cNvSpPr txBox="1"/>
          <p:nvPr/>
        </p:nvSpPr>
        <p:spPr>
          <a:xfrm>
            <a:off x="807453" y="1457024"/>
            <a:ext cx="11021529" cy="3416320"/>
          </a:xfrm>
          <a:prstGeom prst="rect">
            <a:avLst/>
          </a:prstGeom>
          <a:noFill/>
        </p:spPr>
        <p:txBody>
          <a:bodyPr wrap="square" numCol="2" spcCol="457200">
            <a:spAutoFit/>
          </a:bodyPr>
          <a:lstStyle/>
          <a:p>
            <a:r>
              <a:rPr lang="en-US" b="1"/>
              <a:t>Centralized place for event data</a:t>
            </a:r>
          </a:p>
          <a:p>
            <a:r>
              <a:rPr lang="en-US"/>
              <a:t>Capturing, transforming, and routing event data.</a:t>
            </a:r>
          </a:p>
          <a:p>
            <a:endParaRPr lang="en-US"/>
          </a:p>
          <a:p>
            <a:r>
              <a:rPr lang="en-US" b="1"/>
              <a:t>Various source connectors</a:t>
            </a:r>
          </a:p>
          <a:p>
            <a:r>
              <a:rPr lang="en-US"/>
              <a:t>Fetch event data from diverse source, such as</a:t>
            </a:r>
          </a:p>
          <a:p>
            <a:r>
              <a:rPr lang="en-US"/>
              <a:t>Custom Apps to push into </a:t>
            </a:r>
            <a:r>
              <a:rPr lang="en-US" err="1"/>
              <a:t>Eventstreams</a:t>
            </a:r>
            <a:r>
              <a:rPr lang="en-US"/>
              <a:t>, Azure Event Hub or Samples.</a:t>
            </a:r>
          </a:p>
          <a:p>
            <a:endParaRPr lang="en-US"/>
          </a:p>
          <a:p>
            <a:endParaRPr lang="en-US"/>
          </a:p>
          <a:p>
            <a:endParaRPr lang="en-US"/>
          </a:p>
          <a:p>
            <a:endParaRPr lang="en-US"/>
          </a:p>
          <a:p>
            <a:endParaRPr lang="en-US"/>
          </a:p>
          <a:p>
            <a:r>
              <a:rPr lang="en-US" b="1"/>
              <a:t>No-code experience</a:t>
            </a:r>
          </a:p>
          <a:p>
            <a:r>
              <a:rPr lang="en-US"/>
              <a:t>Drag and drop makes it intuitive and easy to use.</a:t>
            </a:r>
          </a:p>
          <a:p>
            <a:r>
              <a:rPr lang="en-US"/>
              <a:t>Build an end-to-end data flow diagram.</a:t>
            </a:r>
          </a:p>
          <a:p>
            <a:endParaRPr lang="en-US"/>
          </a:p>
          <a:p>
            <a:r>
              <a:rPr lang="en-US" b="1"/>
              <a:t>Multiple destinations</a:t>
            </a:r>
          </a:p>
          <a:p>
            <a:r>
              <a:rPr lang="en-US"/>
              <a:t>Lakehouse, KQL Database, Custom App, Data</a:t>
            </a:r>
          </a:p>
          <a:p>
            <a:r>
              <a:rPr lang="en-US"/>
              <a:t>Activator (Reflex)</a:t>
            </a:r>
          </a:p>
        </p:txBody>
      </p:sp>
    </p:spTree>
    <p:extLst>
      <p:ext uri="{BB962C8B-B14F-4D97-AF65-F5344CB8AC3E}">
        <p14:creationId xmlns:p14="http://schemas.microsoft.com/office/powerpoint/2010/main" val="2133201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19</a:t>
            </a:fld>
            <a:endParaRPr lang="en-US"/>
          </a:p>
        </p:txBody>
      </p:sp>
      <p:pic>
        <p:nvPicPr>
          <p:cNvPr id="9" name="Picture 8">
            <a:extLst>
              <a:ext uri="{FF2B5EF4-FFF2-40B4-BE49-F238E27FC236}">
                <a16:creationId xmlns:a16="http://schemas.microsoft.com/office/drawing/2014/main" id="{14AB5842-0509-9D51-BC55-AD5F9C38AE0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989249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434CE-5412-0FB6-BB47-1FAED1BB216A}"/>
            </a:ext>
          </a:extLst>
        </p:cNvPr>
        <p:cNvGrpSpPr/>
        <p:nvPr/>
      </p:nvGrpSpPr>
      <p:grpSpPr>
        <a:xfrm>
          <a:off x="0" y="0"/>
          <a:ext cx="0" cy="0"/>
          <a:chOff x="0" y="0"/>
          <a:chExt cx="0" cy="0"/>
        </a:xfrm>
      </p:grpSpPr>
      <p:pic>
        <p:nvPicPr>
          <p:cNvPr id="29" name="Picture 28" descr="A colorful object with a half of a half circle&#10;&#10;Description automatically generated with medium confidence">
            <a:extLst>
              <a:ext uri="{FF2B5EF4-FFF2-40B4-BE49-F238E27FC236}">
                <a16:creationId xmlns:a16="http://schemas.microsoft.com/office/drawing/2014/main" id="{8DCB2DE5-F679-2FAB-A078-6975DF6011E9}"/>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0" name="Text Placeholder 102">
            <a:extLst>
              <a:ext uri="{FF2B5EF4-FFF2-40B4-BE49-F238E27FC236}">
                <a16:creationId xmlns:a16="http://schemas.microsoft.com/office/drawing/2014/main" id="{E64D71DD-115B-6ABA-5A3D-961555E1249F}"/>
              </a:ext>
            </a:extLst>
          </p:cNvPr>
          <p:cNvSpPr>
            <a:spLocks noGrp="1"/>
          </p:cNvSpPr>
          <p:nvPr>
            <p:ph type="body" sz="quarter" idx="29" hasCustomPrompt="1"/>
          </p:nvPr>
        </p:nvSpPr>
        <p:spPr>
          <a:xfrm>
            <a:off x="7950119" y="1469682"/>
            <a:ext cx="3853368" cy="491539"/>
          </a:xfrm>
          <a:prstGeom prst="rect">
            <a:avLst/>
          </a:prstGeom>
        </p:spPr>
        <p:txBody>
          <a:bodyPr>
            <a:no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Welcome and Schedule</a:t>
            </a:r>
          </a:p>
        </p:txBody>
      </p:sp>
      <p:sp>
        <p:nvSpPr>
          <p:cNvPr id="31" name="Text Placeholder 102">
            <a:extLst>
              <a:ext uri="{FF2B5EF4-FFF2-40B4-BE49-F238E27FC236}">
                <a16:creationId xmlns:a16="http://schemas.microsoft.com/office/drawing/2014/main" id="{7889B41C-74C1-CB6A-474C-6D6431EE1842}"/>
              </a:ext>
            </a:extLst>
          </p:cNvPr>
          <p:cNvSpPr>
            <a:spLocks noGrp="1"/>
          </p:cNvSpPr>
          <p:nvPr>
            <p:ph type="body" sz="quarter" idx="32" hasCustomPrompt="1"/>
          </p:nvPr>
        </p:nvSpPr>
        <p:spPr>
          <a:xfrm>
            <a:off x="7950119" y="2874536"/>
            <a:ext cx="373101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Microsoft Fabric Overview</a:t>
            </a:r>
          </a:p>
        </p:txBody>
      </p:sp>
      <p:sp>
        <p:nvSpPr>
          <p:cNvPr id="32" name="Text Placeholder 102">
            <a:extLst>
              <a:ext uri="{FF2B5EF4-FFF2-40B4-BE49-F238E27FC236}">
                <a16:creationId xmlns:a16="http://schemas.microsoft.com/office/drawing/2014/main" id="{627354AC-7E89-9069-A343-45D32469B2AC}"/>
              </a:ext>
            </a:extLst>
          </p:cNvPr>
          <p:cNvSpPr>
            <a:spLocks noGrp="1"/>
          </p:cNvSpPr>
          <p:nvPr>
            <p:ph type="body" sz="quarter" idx="35" hasCustomPrompt="1"/>
          </p:nvPr>
        </p:nvSpPr>
        <p:spPr>
          <a:xfrm>
            <a:off x="7950119" y="4254553"/>
            <a:ext cx="3776095"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Fabric Workshop</a:t>
            </a:r>
          </a:p>
        </p:txBody>
      </p:sp>
      <p:sp>
        <p:nvSpPr>
          <p:cNvPr id="33" name="Text Placeholder 102">
            <a:extLst>
              <a:ext uri="{FF2B5EF4-FFF2-40B4-BE49-F238E27FC236}">
                <a16:creationId xmlns:a16="http://schemas.microsoft.com/office/drawing/2014/main" id="{80BE1F06-8164-79A3-2121-BEC3AFE98996}"/>
              </a:ext>
            </a:extLst>
          </p:cNvPr>
          <p:cNvSpPr>
            <a:spLocks noGrp="1"/>
          </p:cNvSpPr>
          <p:nvPr>
            <p:ph type="body" sz="quarter" idx="38" hasCustomPrompt="1"/>
          </p:nvPr>
        </p:nvSpPr>
        <p:spPr>
          <a:xfrm>
            <a:off x="7950118" y="5659407"/>
            <a:ext cx="3853367" cy="491539"/>
          </a:xfrm>
          <a:prstGeom prst="rect">
            <a:avLst/>
          </a:prstGeom>
        </p:spPr>
        <p:txBody>
          <a:bodyPr>
            <a:no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Wrap-up, Q&amp;A, Feedback</a:t>
            </a:r>
          </a:p>
        </p:txBody>
      </p:sp>
      <p:sp>
        <p:nvSpPr>
          <p:cNvPr id="34" name="Vertical Text Placeholder 3">
            <a:extLst>
              <a:ext uri="{FF2B5EF4-FFF2-40B4-BE49-F238E27FC236}">
                <a16:creationId xmlns:a16="http://schemas.microsoft.com/office/drawing/2014/main" id="{28C9F683-35CC-34BC-7EE4-8CC9EF5DA6A5}"/>
              </a:ext>
            </a:extLst>
          </p:cNvPr>
          <p:cNvSpPr>
            <a:spLocks noGrp="1"/>
          </p:cNvSpPr>
          <p:nvPr>
            <p:ph type="body" orient="vert" sz="quarter" idx="43" hasCustomPrompt="1"/>
          </p:nvPr>
        </p:nvSpPr>
        <p:spPr>
          <a:xfrm rot="10800000">
            <a:off x="6475340"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35" name="Text Placeholder 11">
            <a:extLst>
              <a:ext uri="{FF2B5EF4-FFF2-40B4-BE49-F238E27FC236}">
                <a16:creationId xmlns:a16="http://schemas.microsoft.com/office/drawing/2014/main" id="{E7698807-49A3-4169-DFDE-689495CA3FBA}"/>
              </a:ext>
            </a:extLst>
          </p:cNvPr>
          <p:cNvSpPr>
            <a:spLocks noGrp="1"/>
          </p:cNvSpPr>
          <p:nvPr>
            <p:ph type="body" sz="quarter" idx="46" hasCustomPrompt="1"/>
          </p:nvPr>
        </p:nvSpPr>
        <p:spPr>
          <a:xfrm>
            <a:off x="7958582"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36" name="Text Placeholder 11">
            <a:extLst>
              <a:ext uri="{FF2B5EF4-FFF2-40B4-BE49-F238E27FC236}">
                <a16:creationId xmlns:a16="http://schemas.microsoft.com/office/drawing/2014/main" id="{8C556828-BF5B-A1FB-AE87-8C30C36FB433}"/>
              </a:ext>
            </a:extLst>
          </p:cNvPr>
          <p:cNvSpPr>
            <a:spLocks noGrp="1"/>
          </p:cNvSpPr>
          <p:nvPr>
            <p:ph type="body" sz="quarter" idx="48" hasCustomPrompt="1"/>
          </p:nvPr>
        </p:nvSpPr>
        <p:spPr>
          <a:xfrm>
            <a:off x="7958582"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37" name="Text Placeholder 11">
            <a:extLst>
              <a:ext uri="{FF2B5EF4-FFF2-40B4-BE49-F238E27FC236}">
                <a16:creationId xmlns:a16="http://schemas.microsoft.com/office/drawing/2014/main" id="{89E45E9E-633B-E692-64C3-3ED076285163}"/>
              </a:ext>
            </a:extLst>
          </p:cNvPr>
          <p:cNvSpPr>
            <a:spLocks noGrp="1"/>
          </p:cNvSpPr>
          <p:nvPr>
            <p:ph type="body" sz="quarter" idx="50" hasCustomPrompt="1"/>
          </p:nvPr>
        </p:nvSpPr>
        <p:spPr>
          <a:xfrm>
            <a:off x="7958582"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38" name="Text Placeholder 11">
            <a:extLst>
              <a:ext uri="{FF2B5EF4-FFF2-40B4-BE49-F238E27FC236}">
                <a16:creationId xmlns:a16="http://schemas.microsoft.com/office/drawing/2014/main" id="{4D54A76E-FBF2-4D03-5DB3-E1A823B36076}"/>
              </a:ext>
            </a:extLst>
          </p:cNvPr>
          <p:cNvSpPr>
            <a:spLocks noGrp="1"/>
          </p:cNvSpPr>
          <p:nvPr>
            <p:ph type="body" sz="quarter" idx="52" hasCustomPrompt="1"/>
          </p:nvPr>
        </p:nvSpPr>
        <p:spPr>
          <a:xfrm>
            <a:off x="7958582"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Tree>
    <p:extLst>
      <p:ext uri="{BB962C8B-B14F-4D97-AF65-F5344CB8AC3E}">
        <p14:creationId xmlns:p14="http://schemas.microsoft.com/office/powerpoint/2010/main" val="245331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D8B0-F2EE-6944-DB36-EEAD4F8354AD}"/>
              </a:ext>
            </a:extLst>
          </p:cNvPr>
          <p:cNvSpPr>
            <a:spLocks noGrp="1"/>
          </p:cNvSpPr>
          <p:nvPr>
            <p:ph type="title"/>
          </p:nvPr>
        </p:nvSpPr>
        <p:spPr/>
        <p:txBody>
          <a:bodyPr/>
          <a:lstStyle/>
          <a:p>
            <a:r>
              <a:rPr lang="en-US"/>
              <a:t>Module 0 – Introduction &amp; Setup</a:t>
            </a:r>
          </a:p>
        </p:txBody>
      </p:sp>
      <p:sp>
        <p:nvSpPr>
          <p:cNvPr id="3" name="Content Placeholder 2">
            <a:extLst>
              <a:ext uri="{FF2B5EF4-FFF2-40B4-BE49-F238E27FC236}">
                <a16:creationId xmlns:a16="http://schemas.microsoft.com/office/drawing/2014/main" id="{42B1EF92-9260-59E0-B195-58301FF02AE6}"/>
              </a:ext>
            </a:extLst>
          </p:cNvPr>
          <p:cNvSpPr>
            <a:spLocks noGrp="1"/>
          </p:cNvSpPr>
          <p:nvPr>
            <p:ph sz="quarter" idx="10"/>
          </p:nvPr>
        </p:nvSpPr>
        <p:spPr>
          <a:xfrm>
            <a:off x="584200" y="1435100"/>
            <a:ext cx="11018838" cy="4333494"/>
          </a:xfrm>
        </p:spPr>
        <p:txBody>
          <a:bodyPr/>
          <a:lstStyle/>
          <a:p>
            <a:pPr marL="0" indent="0">
              <a:buNone/>
            </a:pPr>
            <a:r>
              <a:rPr lang="en-US"/>
              <a:t>Goals: Understand the solution and connect to the workshop Event Hub. (You may run the generator yourself, if you prefer.)</a:t>
            </a:r>
          </a:p>
          <a:p>
            <a:pPr marL="0" indent="0">
              <a:buNone/>
            </a:pPr>
            <a:endParaRPr lang="en-US"/>
          </a:p>
          <a:p>
            <a:pPr marL="0" indent="0">
              <a:buNone/>
            </a:pPr>
            <a:r>
              <a:rPr lang="en-US"/>
              <a:t>The data feed will produce 3 pieces of information: stock symbol, current price, and timestamp.</a:t>
            </a:r>
          </a:p>
          <a:p>
            <a:pPr marL="0" indent="0">
              <a:buNone/>
            </a:pPr>
            <a:endParaRPr lang="en-US"/>
          </a:p>
          <a:p>
            <a:pPr marL="0" indent="0">
              <a:buNone/>
            </a:pPr>
            <a:endParaRPr lang="en-US"/>
          </a:p>
          <a:p>
            <a:endParaRPr lang="en-US"/>
          </a:p>
          <a:p>
            <a:endParaRPr lang="en-US"/>
          </a:p>
        </p:txBody>
      </p:sp>
      <p:pic>
        <p:nvPicPr>
          <p:cNvPr id="7" name="Picture 6">
            <a:extLst>
              <a:ext uri="{FF2B5EF4-FFF2-40B4-BE49-F238E27FC236}">
                <a16:creationId xmlns:a16="http://schemas.microsoft.com/office/drawing/2014/main" id="{A3F02062-ABB5-E203-35E1-6992FB0C6C7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0284" y="3601847"/>
            <a:ext cx="10340219" cy="2813820"/>
          </a:xfrm>
          <a:prstGeom prst="rect">
            <a:avLst/>
          </a:prstGeom>
        </p:spPr>
      </p:pic>
      <p:sp>
        <p:nvSpPr>
          <p:cNvPr id="4" name="Rectangle 3">
            <a:extLst>
              <a:ext uri="{FF2B5EF4-FFF2-40B4-BE49-F238E27FC236}">
                <a16:creationId xmlns:a16="http://schemas.microsoft.com/office/drawing/2014/main" id="{AC9FCD01-3251-527A-FD2B-944A834EDADA}"/>
              </a:ext>
            </a:extLst>
          </p:cNvPr>
          <p:cNvSpPr/>
          <p:nvPr/>
        </p:nvSpPr>
        <p:spPr>
          <a:xfrm>
            <a:off x="886002" y="4117965"/>
            <a:ext cx="7105059" cy="1781583"/>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6426851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1</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KQL Database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1474697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491375" y="3373922"/>
            <a:ext cx="2606446" cy="365126"/>
          </a:xfrm>
        </p:spPr>
        <p:txBody>
          <a:bodyPr/>
          <a:lstStyle/>
          <a:p>
            <a:r>
              <a:rPr lang="en-US" sz="1800"/>
              <a:t>Key Capabilities</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91375" y="2786545"/>
            <a:ext cx="2778726" cy="769940"/>
          </a:xfrm>
        </p:spPr>
        <p:txBody>
          <a:bodyPr>
            <a:noAutofit/>
          </a:bodyPr>
          <a:lstStyle/>
          <a:p>
            <a:pPr>
              <a:lnSpc>
                <a:spcPct val="110000"/>
              </a:lnSpc>
              <a:spcBef>
                <a:spcPct val="0"/>
              </a:spcBef>
            </a:pPr>
            <a:r>
              <a:rPr lang="en-US">
                <a:solidFill>
                  <a:srgbClr val="117865"/>
                </a:solidFill>
                <a:ea typeface="+mj-ea"/>
              </a:rPr>
              <a:t>KQL Database</a:t>
            </a:r>
            <a:br>
              <a:rPr lang="en-US">
                <a:solidFill>
                  <a:srgbClr val="117865"/>
                </a:solidFill>
                <a:ea typeface="+mj-ea"/>
              </a:rPr>
            </a:b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22</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graphicFrame>
        <p:nvGraphicFramePr>
          <p:cNvPr id="6" name="Diagram 5">
            <a:extLst>
              <a:ext uri="{FF2B5EF4-FFF2-40B4-BE49-F238E27FC236}">
                <a16:creationId xmlns:a16="http://schemas.microsoft.com/office/drawing/2014/main" id="{E89EF506-585F-4F05-1138-22394888D08A}"/>
              </a:ext>
            </a:extLst>
          </p:cNvPr>
          <p:cNvGraphicFramePr/>
          <p:nvPr>
            <p:extLst>
              <p:ext uri="{D42A27DB-BD31-4B8C-83A1-F6EECF244321}">
                <p14:modId xmlns:p14="http://schemas.microsoft.com/office/powerpoint/2010/main" val="2699075492"/>
              </p:ext>
            </p:extLst>
          </p:nvPr>
        </p:nvGraphicFramePr>
        <p:xfrm>
          <a:off x="3572625" y="64723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945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D44B-0EA6-1058-A88A-05D574773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27583-3F3A-12C3-21FB-3A035994E9B5}"/>
              </a:ext>
            </a:extLst>
          </p:cNvPr>
          <p:cNvSpPr>
            <a:spLocks noGrp="1"/>
          </p:cNvSpPr>
          <p:nvPr>
            <p:ph type="title"/>
          </p:nvPr>
        </p:nvSpPr>
        <p:spPr/>
        <p:txBody>
          <a:bodyPr/>
          <a:lstStyle/>
          <a:p>
            <a:r>
              <a:rPr lang="en-US"/>
              <a:t>Module 1 – KQL Database Setup</a:t>
            </a:r>
          </a:p>
        </p:txBody>
      </p:sp>
      <p:sp>
        <p:nvSpPr>
          <p:cNvPr id="3" name="Content Placeholder 2">
            <a:extLst>
              <a:ext uri="{FF2B5EF4-FFF2-40B4-BE49-F238E27FC236}">
                <a16:creationId xmlns:a16="http://schemas.microsoft.com/office/drawing/2014/main" id="{EAFA3CB8-3E7F-7F5C-C2A1-738BC23F8CBD}"/>
              </a:ext>
            </a:extLst>
          </p:cNvPr>
          <p:cNvSpPr>
            <a:spLocks noGrp="1"/>
          </p:cNvSpPr>
          <p:nvPr>
            <p:ph sz="quarter" idx="10"/>
          </p:nvPr>
        </p:nvSpPr>
        <p:spPr>
          <a:xfrm>
            <a:off x="584200" y="1435100"/>
            <a:ext cx="11018838" cy="4998291"/>
          </a:xfrm>
        </p:spPr>
        <p:txBody>
          <a:bodyPr/>
          <a:lstStyle/>
          <a:p>
            <a:pPr marL="0" indent="0">
              <a:buNone/>
            </a:pPr>
            <a:r>
              <a:rPr lang="en-US"/>
              <a:t>Goals: Create and configure a KQL database to ingest data</a:t>
            </a:r>
          </a:p>
          <a:p>
            <a:pPr marL="0" indent="0">
              <a:buNone/>
            </a:pPr>
            <a:r>
              <a:rPr lang="en-US"/>
              <a:t>With data being fed to the </a:t>
            </a:r>
            <a:r>
              <a:rPr lang="en-US" err="1"/>
              <a:t>Eventstream</a:t>
            </a:r>
            <a:r>
              <a:rPr lang="en-US"/>
              <a:t>, this module focuses on creating and KQL database as a data sink.</a:t>
            </a:r>
          </a:p>
          <a:p>
            <a:pPr marL="0" indent="0">
              <a:buNone/>
            </a:pPr>
            <a:endParaRPr lang="en-US"/>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5" name="Picture 4">
            <a:extLst>
              <a:ext uri="{FF2B5EF4-FFF2-40B4-BE49-F238E27FC236}">
                <a16:creationId xmlns:a16="http://schemas.microsoft.com/office/drawing/2014/main" id="{BB3985AD-6DBD-CAA9-9770-5B21F1A93F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7742" y="2812453"/>
            <a:ext cx="7998162" cy="3755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68751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2</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KQL Queries</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5572539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422314" y="995879"/>
            <a:ext cx="2606446" cy="365126"/>
          </a:xfrm>
        </p:spPr>
        <p:txBody>
          <a:bodyPr/>
          <a:lstStyle/>
          <a:p>
            <a:r>
              <a:rPr lang="en-US" sz="1800"/>
              <a:t>Overview</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05235" y="416100"/>
            <a:ext cx="2778726" cy="769940"/>
          </a:xfrm>
        </p:spPr>
        <p:txBody>
          <a:bodyPr>
            <a:noAutofit/>
          </a:bodyPr>
          <a:lstStyle/>
          <a:p>
            <a:pPr>
              <a:lnSpc>
                <a:spcPct val="110000"/>
              </a:lnSpc>
              <a:spcBef>
                <a:spcPct val="0"/>
              </a:spcBef>
            </a:pPr>
            <a:r>
              <a:rPr lang="en-US">
                <a:solidFill>
                  <a:srgbClr val="117865"/>
                </a:solidFill>
                <a:ea typeface="+mj-ea"/>
              </a:rPr>
              <a:t>KQL </a:t>
            </a:r>
            <a:r>
              <a:rPr lang="en-US" err="1">
                <a:solidFill>
                  <a:srgbClr val="117865"/>
                </a:solidFill>
                <a:ea typeface="+mj-ea"/>
              </a:rPr>
              <a:t>Queryset</a:t>
            </a: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25</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sp>
        <p:nvSpPr>
          <p:cNvPr id="5" name="TextBox 4">
            <a:extLst>
              <a:ext uri="{FF2B5EF4-FFF2-40B4-BE49-F238E27FC236}">
                <a16:creationId xmlns:a16="http://schemas.microsoft.com/office/drawing/2014/main" id="{290560B5-15F3-FF7A-DDA1-0406D914A414}"/>
              </a:ext>
            </a:extLst>
          </p:cNvPr>
          <p:cNvSpPr txBox="1"/>
          <p:nvPr/>
        </p:nvSpPr>
        <p:spPr>
          <a:xfrm>
            <a:off x="448887" y="1658488"/>
            <a:ext cx="6096000" cy="3693319"/>
          </a:xfrm>
          <a:prstGeom prst="rect">
            <a:avLst/>
          </a:prstGeom>
          <a:noFill/>
        </p:spPr>
        <p:txBody>
          <a:bodyPr wrap="square">
            <a:spAutoFit/>
          </a:bodyPr>
          <a:lstStyle/>
          <a:p>
            <a:r>
              <a:rPr lang="en-US"/>
              <a:t>Uses the Kusto Query Language (KQL) for </a:t>
            </a:r>
            <a:r>
              <a:rPr lang="en-US" b="1"/>
              <a:t>creating queries</a:t>
            </a:r>
            <a:r>
              <a:rPr lang="en-US"/>
              <a:t>,</a:t>
            </a:r>
          </a:p>
          <a:p>
            <a:r>
              <a:rPr lang="en-US"/>
              <a:t>views, functions, control commands, customize results and</a:t>
            </a:r>
          </a:p>
          <a:p>
            <a:r>
              <a:rPr lang="en-US"/>
              <a:t>also supports many SQL functions.</a:t>
            </a:r>
          </a:p>
          <a:p>
            <a:endParaRPr lang="en-US"/>
          </a:p>
          <a:p>
            <a:r>
              <a:rPr lang="en-US" b="1"/>
              <a:t>Tabs</a:t>
            </a:r>
            <a:r>
              <a:rPr lang="en-US"/>
              <a:t> in the KQL </a:t>
            </a:r>
            <a:r>
              <a:rPr lang="en-US" err="1"/>
              <a:t>queryset</a:t>
            </a:r>
            <a:r>
              <a:rPr lang="en-US"/>
              <a:t> can be associated with a different</a:t>
            </a:r>
          </a:p>
          <a:p>
            <a:r>
              <a:rPr lang="en-US"/>
              <a:t>KQL database.</a:t>
            </a:r>
          </a:p>
          <a:p>
            <a:endParaRPr lang="en-US"/>
          </a:p>
          <a:p>
            <a:r>
              <a:rPr lang="en-US" b="1"/>
              <a:t>Save queries </a:t>
            </a:r>
            <a:r>
              <a:rPr lang="en-US"/>
              <a:t>for later use or share with others to</a:t>
            </a:r>
          </a:p>
          <a:p>
            <a:r>
              <a:rPr lang="en-US"/>
              <a:t>collaborate on data exploration.</a:t>
            </a:r>
          </a:p>
          <a:p>
            <a:endParaRPr lang="en-US"/>
          </a:p>
          <a:p>
            <a:r>
              <a:rPr lang="en-US"/>
              <a:t>You can also change the KQL database associated with any</a:t>
            </a:r>
          </a:p>
          <a:p>
            <a:r>
              <a:rPr lang="en-US"/>
              <a:t>tab, allowing you to run the same query on data in different</a:t>
            </a:r>
          </a:p>
          <a:p>
            <a:r>
              <a:rPr lang="en-US"/>
              <a:t>states.</a:t>
            </a:r>
          </a:p>
        </p:txBody>
      </p:sp>
      <p:pic>
        <p:nvPicPr>
          <p:cNvPr id="8" name="Picture 7">
            <a:extLst>
              <a:ext uri="{FF2B5EF4-FFF2-40B4-BE49-F238E27FC236}">
                <a16:creationId xmlns:a16="http://schemas.microsoft.com/office/drawing/2014/main" id="{C40B4AF0-329A-D7DE-9563-A9E6E628EF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44887" y="615577"/>
            <a:ext cx="5647113" cy="5626845"/>
          </a:xfrm>
          <a:prstGeom prst="rect">
            <a:avLst/>
          </a:prstGeom>
        </p:spPr>
      </p:pic>
    </p:spTree>
    <p:extLst>
      <p:ext uri="{BB962C8B-B14F-4D97-AF65-F5344CB8AC3E}">
        <p14:creationId xmlns:p14="http://schemas.microsoft.com/office/powerpoint/2010/main" val="29973812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05235" y="416100"/>
            <a:ext cx="4888062" cy="769940"/>
          </a:xfrm>
        </p:spPr>
        <p:txBody>
          <a:bodyPr>
            <a:noAutofit/>
          </a:bodyPr>
          <a:lstStyle/>
          <a:p>
            <a:pPr>
              <a:lnSpc>
                <a:spcPct val="110000"/>
              </a:lnSpc>
              <a:spcBef>
                <a:spcPct val="0"/>
              </a:spcBef>
            </a:pPr>
            <a:r>
              <a:rPr lang="en-US">
                <a:solidFill>
                  <a:srgbClr val="117865"/>
                </a:solidFill>
                <a:ea typeface="+mj-ea"/>
              </a:rPr>
              <a:t>What is a Kusto query?</a:t>
            </a: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26</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pic>
        <p:nvPicPr>
          <p:cNvPr id="6" name="Picture 5">
            <a:extLst>
              <a:ext uri="{FF2B5EF4-FFF2-40B4-BE49-F238E27FC236}">
                <a16:creationId xmlns:a16="http://schemas.microsoft.com/office/drawing/2014/main" id="{9E9BB98D-EB83-9364-112F-D1B4BC2EA5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48" r="3834"/>
          <a:stretch/>
        </p:blipFill>
        <p:spPr>
          <a:xfrm>
            <a:off x="6021223" y="872545"/>
            <a:ext cx="6083456" cy="5439355"/>
          </a:xfrm>
          <a:prstGeom prst="rect">
            <a:avLst/>
          </a:prstGeom>
        </p:spPr>
      </p:pic>
      <p:sp>
        <p:nvSpPr>
          <p:cNvPr id="5" name="TextBox 4">
            <a:extLst>
              <a:ext uri="{FF2B5EF4-FFF2-40B4-BE49-F238E27FC236}">
                <a16:creationId xmlns:a16="http://schemas.microsoft.com/office/drawing/2014/main" id="{290560B5-15F3-FF7A-DDA1-0406D914A414}"/>
              </a:ext>
            </a:extLst>
          </p:cNvPr>
          <p:cNvSpPr txBox="1"/>
          <p:nvPr/>
        </p:nvSpPr>
        <p:spPr>
          <a:xfrm>
            <a:off x="460245" y="1139766"/>
            <a:ext cx="5957593" cy="5355312"/>
          </a:xfrm>
          <a:prstGeom prst="rect">
            <a:avLst/>
          </a:prstGeom>
          <a:noFill/>
        </p:spPr>
        <p:txBody>
          <a:bodyPr wrap="square">
            <a:spAutoFit/>
          </a:bodyPr>
          <a:lstStyle/>
          <a:p>
            <a:r>
              <a:rPr lang="en-US"/>
              <a:t>A </a:t>
            </a:r>
            <a:r>
              <a:rPr lang="en-US" b="1"/>
              <a:t>Kusto query </a:t>
            </a:r>
            <a:r>
              <a:rPr lang="en-US"/>
              <a:t>is a read-only* request to process data and return results.</a:t>
            </a:r>
          </a:p>
          <a:p>
            <a:endParaRPr lang="en-US"/>
          </a:p>
          <a:p>
            <a:r>
              <a:rPr lang="en-US"/>
              <a:t>Has one or more query statements and returns data in a tabular or graph format.</a:t>
            </a:r>
          </a:p>
          <a:p>
            <a:endParaRPr lang="en-US"/>
          </a:p>
          <a:p>
            <a:r>
              <a:rPr lang="en-US"/>
              <a:t>Statements are sequenced by a pipe (|). </a:t>
            </a:r>
            <a:r>
              <a:rPr lang="en-US" b="1"/>
              <a:t>Data flows, or is piped, from one operator to the next.</a:t>
            </a:r>
          </a:p>
          <a:p>
            <a:endParaRPr lang="en-US"/>
          </a:p>
          <a:p>
            <a:r>
              <a:rPr lang="en-US"/>
              <a:t>It's like a funnel, where you start out with an entire data table.</a:t>
            </a:r>
          </a:p>
          <a:p>
            <a:endParaRPr lang="en-US"/>
          </a:p>
          <a:p>
            <a:r>
              <a:rPr lang="en-US"/>
              <a:t>The data is filtered/manipulated at each step and then fed into the following step.</a:t>
            </a:r>
          </a:p>
          <a:p>
            <a:endParaRPr lang="en-US"/>
          </a:p>
          <a:p>
            <a:r>
              <a:rPr lang="en-US"/>
              <a:t>Each time the data passes through another operator, it's filtered, rearranged, or summarized. </a:t>
            </a:r>
          </a:p>
          <a:p>
            <a:endParaRPr lang="en-US"/>
          </a:p>
          <a:p>
            <a:r>
              <a:rPr lang="en-US" sz="1400"/>
              <a:t>* Feb 2024: </a:t>
            </a:r>
            <a:r>
              <a:rPr lang="en-US" sz="1400">
                <a:hlinkClick r:id="rId3"/>
              </a:rPr>
              <a:t>Update command </a:t>
            </a:r>
            <a:r>
              <a:rPr lang="en-US" sz="1400"/>
              <a:t>now in preview</a:t>
            </a:r>
          </a:p>
        </p:txBody>
      </p:sp>
    </p:spTree>
    <p:extLst>
      <p:ext uri="{BB962C8B-B14F-4D97-AF65-F5344CB8AC3E}">
        <p14:creationId xmlns:p14="http://schemas.microsoft.com/office/powerpoint/2010/main" val="2621128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C8FB4-A206-D726-6621-F4A65552E6F5}"/>
              </a:ext>
            </a:extLst>
          </p:cNvPr>
          <p:cNvSpPr>
            <a:spLocks noGrp="1"/>
          </p:cNvSpPr>
          <p:nvPr>
            <p:ph sz="quarter" idx="10"/>
          </p:nvPr>
        </p:nvSpPr>
        <p:spPr>
          <a:xfrm>
            <a:off x="500103" y="1314956"/>
            <a:ext cx="10893107" cy="5097203"/>
          </a:xfrm>
        </p:spPr>
        <p:txBody>
          <a:bodyPr/>
          <a:lstStyle/>
          <a:p>
            <a:pPr marL="0" indent="0">
              <a:buNone/>
            </a:pPr>
            <a:r>
              <a:rPr lang="en-US"/>
              <a:t>… | count</a:t>
            </a:r>
          </a:p>
          <a:p>
            <a:pPr marL="457200" lvl="1" indent="0">
              <a:buNone/>
            </a:pPr>
            <a:r>
              <a:rPr lang="en-US"/>
              <a:t>Counts records in input table (e.g. T)</a:t>
            </a:r>
          </a:p>
          <a:p>
            <a:pPr marL="0" indent="0">
              <a:buNone/>
            </a:pPr>
            <a:r>
              <a:rPr lang="en-US"/>
              <a:t>… | take 10</a:t>
            </a:r>
          </a:p>
          <a:p>
            <a:pPr marL="457200" lvl="1" indent="0">
              <a:buNone/>
            </a:pPr>
            <a:r>
              <a:rPr lang="en-US"/>
              <a:t>Get few records - to familiarize yourself with the data. No actual order ensured.</a:t>
            </a:r>
          </a:p>
          <a:p>
            <a:pPr marL="0" indent="0">
              <a:buNone/>
            </a:pPr>
            <a:r>
              <a:rPr lang="en-US"/>
              <a:t>… | where Timestamp &gt; ago(10m) and </a:t>
            </a:r>
            <a:r>
              <a:rPr lang="en-US" err="1"/>
              <a:t>UserId</a:t>
            </a:r>
            <a:r>
              <a:rPr lang="en-US"/>
              <a:t> == '</a:t>
            </a:r>
            <a:r>
              <a:rPr lang="en-US" err="1"/>
              <a:t>abdcdef</a:t>
            </a:r>
            <a:r>
              <a:rPr lang="en-US"/>
              <a:t>'</a:t>
            </a:r>
          </a:p>
          <a:p>
            <a:pPr marL="457200" lvl="1" indent="0">
              <a:buNone/>
            </a:pPr>
            <a:r>
              <a:rPr lang="en-US"/>
              <a:t>Filtering on a specific fields</a:t>
            </a:r>
          </a:p>
          <a:p>
            <a:pPr marL="0" indent="0">
              <a:buNone/>
            </a:pPr>
            <a:r>
              <a:rPr lang="en-US"/>
              <a:t>… | project Col1, Col2, …</a:t>
            </a:r>
          </a:p>
          <a:p>
            <a:pPr marL="457200" lvl="1" indent="0">
              <a:buNone/>
            </a:pPr>
            <a:r>
              <a:rPr lang="en-US"/>
              <a:t>Choose some columns (great if input table has dozens of columns)</a:t>
            </a:r>
          </a:p>
          <a:p>
            <a:pPr marL="0" indent="0">
              <a:buNone/>
            </a:pPr>
            <a:r>
              <a:rPr lang="en-US"/>
              <a:t>… | extend NewCol1=Col1+Col2</a:t>
            </a:r>
          </a:p>
          <a:p>
            <a:pPr marL="457200" lvl="1" indent="0">
              <a:buNone/>
            </a:pPr>
            <a:r>
              <a:rPr lang="en-US"/>
              <a:t>Introduces new calculated columns</a:t>
            </a:r>
          </a:p>
          <a:p>
            <a:pPr marL="0" indent="0">
              <a:buNone/>
            </a:pPr>
            <a:r>
              <a:rPr lang="en-US"/>
              <a:t>… | sort by Timestamp ASC</a:t>
            </a:r>
          </a:p>
          <a:p>
            <a:pPr marL="457200" lvl="1" indent="0">
              <a:buNone/>
            </a:pPr>
            <a:r>
              <a:rPr lang="en-US"/>
              <a:t>Sorts result (also can use Order By)</a:t>
            </a:r>
          </a:p>
          <a:p>
            <a:pPr marL="0" indent="0">
              <a:buNone/>
            </a:pPr>
            <a:r>
              <a:rPr lang="en-US"/>
              <a:t>… | render </a:t>
            </a:r>
            <a:r>
              <a:rPr lang="en-US" err="1"/>
              <a:t>timechart</a:t>
            </a:r>
            <a:endParaRPr lang="en-US"/>
          </a:p>
          <a:p>
            <a:pPr marL="457200" lvl="1" indent="0">
              <a:buNone/>
            </a:pPr>
            <a:r>
              <a:rPr lang="en-US"/>
              <a:t>Render data into a visual plot while exploring</a:t>
            </a:r>
          </a:p>
        </p:txBody>
      </p:sp>
      <p:sp>
        <p:nvSpPr>
          <p:cNvPr id="4" name="Text Placeholder 3">
            <a:extLst>
              <a:ext uri="{FF2B5EF4-FFF2-40B4-BE49-F238E27FC236}">
                <a16:creationId xmlns:a16="http://schemas.microsoft.com/office/drawing/2014/main" id="{563BF986-6AB5-CD02-A09F-6D9F505E3738}"/>
              </a:ext>
            </a:extLst>
          </p:cNvPr>
          <p:cNvSpPr>
            <a:spLocks noGrp="1"/>
          </p:cNvSpPr>
          <p:nvPr>
            <p:ph type="body" sz="quarter" idx="23"/>
          </p:nvPr>
        </p:nvSpPr>
        <p:spPr/>
        <p:txBody>
          <a:bodyPr/>
          <a:lstStyle/>
          <a:p>
            <a:r>
              <a:rPr lang="en-US"/>
              <a:t>KQL Basic Operations</a:t>
            </a:r>
          </a:p>
        </p:txBody>
      </p:sp>
      <p:sp>
        <p:nvSpPr>
          <p:cNvPr id="5" name="Footer Placeholder 4">
            <a:extLst>
              <a:ext uri="{FF2B5EF4-FFF2-40B4-BE49-F238E27FC236}">
                <a16:creationId xmlns:a16="http://schemas.microsoft.com/office/drawing/2014/main" id="{EDC626DA-5CFD-B78E-762C-D20618219449}"/>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F14F420E-E6DB-503D-5BC8-69CE41C21102}"/>
              </a:ext>
            </a:extLst>
          </p:cNvPr>
          <p:cNvSpPr>
            <a:spLocks noGrp="1"/>
          </p:cNvSpPr>
          <p:nvPr>
            <p:ph type="sldNum" sz="quarter" idx="25"/>
          </p:nvPr>
        </p:nvSpPr>
        <p:spPr/>
        <p:txBody>
          <a:bodyPr/>
          <a:lstStyle/>
          <a:p>
            <a:fld id="{B1356FBF-028C-F74E-A7B4-9B8ED246DD1B}" type="slidenum">
              <a:rPr lang="en-US" smtClean="0"/>
              <a:pPr/>
              <a:t>27</a:t>
            </a:fld>
            <a:endParaRPr lang="en-US"/>
          </a:p>
        </p:txBody>
      </p:sp>
    </p:spTree>
    <p:extLst>
      <p:ext uri="{BB962C8B-B14F-4D97-AF65-F5344CB8AC3E}">
        <p14:creationId xmlns:p14="http://schemas.microsoft.com/office/powerpoint/2010/main" val="2707362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C8FB4-A206-D726-6621-F4A65552E6F5}"/>
              </a:ext>
            </a:extLst>
          </p:cNvPr>
          <p:cNvSpPr>
            <a:spLocks noGrp="1"/>
          </p:cNvSpPr>
          <p:nvPr>
            <p:ph sz="quarter" idx="10"/>
          </p:nvPr>
        </p:nvSpPr>
        <p:spPr>
          <a:xfrm>
            <a:off x="635034" y="1240971"/>
            <a:ext cx="10893107" cy="5097203"/>
          </a:xfrm>
        </p:spPr>
        <p:txBody>
          <a:bodyPr numCol="2"/>
          <a:lstStyle/>
          <a:p>
            <a:pPr marL="0" indent="0">
              <a:buNone/>
            </a:pPr>
            <a:r>
              <a:rPr lang="en-US" b="1"/>
              <a:t>Schema is </a:t>
            </a:r>
          </a:p>
          <a:p>
            <a:pPr marL="0" indent="0">
              <a:buNone/>
            </a:pPr>
            <a:r>
              <a:rPr lang="en-US"/>
              <a:t>Relational, Lightweight, Dynamic </a:t>
            </a:r>
          </a:p>
          <a:p>
            <a:pPr marL="0" indent="0">
              <a:buNone/>
            </a:pPr>
            <a:endParaRPr lang="en-US"/>
          </a:p>
          <a:p>
            <a:pPr marL="0" indent="0">
              <a:buNone/>
            </a:pPr>
            <a:r>
              <a:rPr lang="en-US" b="1"/>
              <a:t>Databases </a:t>
            </a:r>
          </a:p>
          <a:p>
            <a:pPr marL="0" indent="0">
              <a:buNone/>
            </a:pPr>
            <a:r>
              <a:rPr lang="en-US"/>
              <a:t>Authorization boundary </a:t>
            </a:r>
          </a:p>
          <a:p>
            <a:pPr marL="0" indent="0">
              <a:buNone/>
            </a:pPr>
            <a:r>
              <a:rPr lang="en-US"/>
              <a:t>Transaction boundary </a:t>
            </a:r>
          </a:p>
          <a:p>
            <a:pPr marL="0" indent="0">
              <a:buNone/>
            </a:pPr>
            <a:r>
              <a:rPr lang="en-US"/>
              <a:t>But not query boundary! </a:t>
            </a:r>
          </a:p>
          <a:p>
            <a:pPr marL="0" indent="0">
              <a:buNone/>
            </a:pPr>
            <a:r>
              <a:rPr lang="en-US"/>
              <a:t>Supporting cross-database and cross-cluster queries </a:t>
            </a:r>
          </a:p>
          <a:p>
            <a:pPr marL="0" indent="0">
              <a:buNone/>
            </a:pPr>
            <a:endParaRPr lang="en-US"/>
          </a:p>
          <a:p>
            <a:pPr marL="0" indent="0">
              <a:buNone/>
            </a:pPr>
            <a:r>
              <a:rPr lang="en-US" b="1"/>
              <a:t>Tables </a:t>
            </a:r>
          </a:p>
          <a:p>
            <a:pPr marL="0" indent="0">
              <a:buNone/>
            </a:pPr>
            <a:r>
              <a:rPr lang="en-US"/>
              <a:t>Rectangular </a:t>
            </a:r>
          </a:p>
          <a:p>
            <a:pPr marL="0" indent="0">
              <a:buNone/>
            </a:pPr>
            <a:r>
              <a:rPr lang="en-US" b="1"/>
              <a:t>Columns</a:t>
            </a:r>
            <a:r>
              <a:rPr lang="en-US"/>
              <a:t> </a:t>
            </a:r>
          </a:p>
          <a:p>
            <a:pPr marL="0" indent="0">
              <a:buNone/>
            </a:pPr>
            <a:r>
              <a:rPr lang="en-US"/>
              <a:t>Supported types: </a:t>
            </a:r>
            <a:r>
              <a:rPr lang="en-US" err="1"/>
              <a:t>boolean</a:t>
            </a:r>
            <a:r>
              <a:rPr lang="en-US"/>
              <a:t>, integer, real, decimal, dates, timespan, string, dynamic (JSON) </a:t>
            </a:r>
          </a:p>
          <a:p>
            <a:pPr marL="0" indent="0">
              <a:buNone/>
            </a:pPr>
            <a:endParaRPr lang="en-US"/>
          </a:p>
          <a:p>
            <a:pPr marL="0" indent="0">
              <a:buNone/>
            </a:pPr>
            <a:r>
              <a:rPr lang="en-US" b="1"/>
              <a:t>Shortcuts</a:t>
            </a:r>
            <a:r>
              <a:rPr lang="en-US"/>
              <a:t> (external data) </a:t>
            </a:r>
          </a:p>
          <a:p>
            <a:pPr marL="0" indent="0">
              <a:buNone/>
            </a:pPr>
            <a:endParaRPr lang="en-US"/>
          </a:p>
          <a:p>
            <a:pPr marL="0" indent="0">
              <a:buNone/>
            </a:pPr>
            <a:r>
              <a:rPr lang="en-US" b="1"/>
              <a:t>Stored functions </a:t>
            </a:r>
            <a:r>
              <a:rPr lang="en-US"/>
              <a:t>(views) </a:t>
            </a:r>
          </a:p>
          <a:p>
            <a:pPr marL="0" indent="0">
              <a:buNone/>
            </a:pPr>
            <a:endParaRPr lang="en-US"/>
          </a:p>
          <a:p>
            <a:pPr marL="0" indent="0">
              <a:buNone/>
            </a:pPr>
            <a:r>
              <a:rPr lang="en-US" b="1"/>
              <a:t>Materialized views</a:t>
            </a:r>
          </a:p>
        </p:txBody>
      </p:sp>
      <p:sp>
        <p:nvSpPr>
          <p:cNvPr id="4" name="Text Placeholder 3">
            <a:extLst>
              <a:ext uri="{FF2B5EF4-FFF2-40B4-BE49-F238E27FC236}">
                <a16:creationId xmlns:a16="http://schemas.microsoft.com/office/drawing/2014/main" id="{563BF986-6AB5-CD02-A09F-6D9F505E3738}"/>
              </a:ext>
            </a:extLst>
          </p:cNvPr>
          <p:cNvSpPr>
            <a:spLocks noGrp="1"/>
          </p:cNvSpPr>
          <p:nvPr>
            <p:ph type="body" sz="quarter" idx="23"/>
          </p:nvPr>
        </p:nvSpPr>
        <p:spPr/>
        <p:txBody>
          <a:bodyPr/>
          <a:lstStyle/>
          <a:p>
            <a:r>
              <a:rPr lang="en-US"/>
              <a:t>KQL Capabilities</a:t>
            </a:r>
          </a:p>
        </p:txBody>
      </p:sp>
      <p:sp>
        <p:nvSpPr>
          <p:cNvPr id="5" name="Footer Placeholder 4">
            <a:extLst>
              <a:ext uri="{FF2B5EF4-FFF2-40B4-BE49-F238E27FC236}">
                <a16:creationId xmlns:a16="http://schemas.microsoft.com/office/drawing/2014/main" id="{EDC626DA-5CFD-B78E-762C-D20618219449}"/>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F14F420E-E6DB-503D-5BC8-69CE41C21102}"/>
              </a:ext>
            </a:extLst>
          </p:cNvPr>
          <p:cNvSpPr>
            <a:spLocks noGrp="1"/>
          </p:cNvSpPr>
          <p:nvPr>
            <p:ph type="sldNum" sz="quarter" idx="25"/>
          </p:nvPr>
        </p:nvSpPr>
        <p:spPr/>
        <p:txBody>
          <a:bodyPr/>
          <a:lstStyle/>
          <a:p>
            <a:fld id="{B1356FBF-028C-F74E-A7B4-9B8ED246DD1B}" type="slidenum">
              <a:rPr lang="en-US" smtClean="0"/>
              <a:pPr/>
              <a:t>28</a:t>
            </a:fld>
            <a:endParaRPr lang="en-US"/>
          </a:p>
        </p:txBody>
      </p:sp>
    </p:spTree>
    <p:extLst>
      <p:ext uri="{BB962C8B-B14F-4D97-AF65-F5344CB8AC3E}">
        <p14:creationId xmlns:p14="http://schemas.microsoft.com/office/powerpoint/2010/main" val="32021834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DA4C5-2218-AC03-D64D-793545085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4550E-D094-BB1D-63E3-CB7E79130330}"/>
              </a:ext>
            </a:extLst>
          </p:cNvPr>
          <p:cNvSpPr>
            <a:spLocks noGrp="1"/>
          </p:cNvSpPr>
          <p:nvPr>
            <p:ph type="title"/>
          </p:nvPr>
        </p:nvSpPr>
        <p:spPr/>
        <p:txBody>
          <a:bodyPr/>
          <a:lstStyle/>
          <a:p>
            <a:r>
              <a:rPr lang="en-US"/>
              <a:t>Module 2 – KQL </a:t>
            </a:r>
            <a:r>
              <a:rPr lang="en-US" err="1"/>
              <a:t>Querysets</a:t>
            </a:r>
            <a:endParaRPr lang="en-US"/>
          </a:p>
        </p:txBody>
      </p:sp>
      <p:sp>
        <p:nvSpPr>
          <p:cNvPr id="3" name="Content Placeholder 2">
            <a:extLst>
              <a:ext uri="{FF2B5EF4-FFF2-40B4-BE49-F238E27FC236}">
                <a16:creationId xmlns:a16="http://schemas.microsoft.com/office/drawing/2014/main" id="{50ECBFA1-FA64-2176-618B-736A54FACDF6}"/>
              </a:ext>
            </a:extLst>
          </p:cNvPr>
          <p:cNvSpPr>
            <a:spLocks noGrp="1"/>
          </p:cNvSpPr>
          <p:nvPr>
            <p:ph sz="quarter" idx="10"/>
          </p:nvPr>
        </p:nvSpPr>
        <p:spPr>
          <a:xfrm>
            <a:off x="584200" y="1435100"/>
            <a:ext cx="11018838" cy="430887"/>
          </a:xfrm>
        </p:spPr>
        <p:txBody>
          <a:bodyPr/>
          <a:lstStyle/>
          <a:p>
            <a:pPr marL="0" indent="0">
              <a:buNone/>
            </a:pPr>
            <a:r>
              <a:rPr lang="en-US"/>
              <a:t>Goals: Interact with the underlying data via KQL queries</a:t>
            </a:r>
          </a:p>
        </p:txBody>
      </p:sp>
      <p:pic>
        <p:nvPicPr>
          <p:cNvPr id="7" name="Picture 6">
            <a:extLst>
              <a:ext uri="{FF2B5EF4-FFF2-40B4-BE49-F238E27FC236}">
                <a16:creationId xmlns:a16="http://schemas.microsoft.com/office/drawing/2014/main" id="{C9337F82-A8F7-0AF2-49FE-1E1029E17C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7175" y="1970519"/>
            <a:ext cx="7587253" cy="4754013"/>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80AF2D14-CEE3-02EB-DBF9-DF87E5B387CA}"/>
              </a:ext>
            </a:extLst>
          </p:cNvPr>
          <p:cNvSpPr txBox="1">
            <a:spLocks/>
          </p:cNvSpPr>
          <p:nvPr/>
        </p:nvSpPr>
        <p:spPr>
          <a:xfrm>
            <a:off x="584201" y="2153661"/>
            <a:ext cx="3884038"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Begin writing queries to summarize data using Kusto Query Language. Similar to T-SQL, KQL is designed for data exploration and summarization. </a:t>
            </a:r>
          </a:p>
        </p:txBody>
      </p:sp>
    </p:spTree>
    <p:extLst>
      <p:ext uri="{BB962C8B-B14F-4D97-AF65-F5344CB8AC3E}">
        <p14:creationId xmlns:p14="http://schemas.microsoft.com/office/powerpoint/2010/main" val="4395168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EDB6B-C0DD-56C2-1918-D75EB62B50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221EE-8B1E-54B7-C89A-BD46EF41E5F9}"/>
              </a:ext>
            </a:extLst>
          </p:cNvPr>
          <p:cNvSpPr>
            <a:spLocks noGrp="1"/>
          </p:cNvSpPr>
          <p:nvPr>
            <p:ph type="title" idx="4294967295"/>
          </p:nvPr>
        </p:nvSpPr>
        <p:spPr>
          <a:xfrm>
            <a:off x="7199313" y="4038600"/>
            <a:ext cx="3232150"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Welcome</a:t>
            </a:r>
          </a:p>
        </p:txBody>
      </p:sp>
    </p:spTree>
    <p:extLst>
      <p:ext uri="{BB962C8B-B14F-4D97-AF65-F5344CB8AC3E}">
        <p14:creationId xmlns:p14="http://schemas.microsoft.com/office/powerpoint/2010/main" val="3899024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3</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Power BI</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8896193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C9E66-D94D-574D-9676-5BA3C42C003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Power BI: The bridge between data and decisions</a:t>
            </a:r>
          </a:p>
        </p:txBody>
      </p:sp>
      <p:grpSp>
        <p:nvGrpSpPr>
          <p:cNvPr id="76" name="Group 75" descr="Visual of PowerBI Service, which reads: Interactive reports, real-time dashboards, and paginated reports.&#10;&#10;Custom visualizations&#10;&#10;AI-infused insights and intuitive data exploration using natural language query&#10;&#10;Sharing and collaboration.&#10;&#10;An arrow is coming out of this visual and pointing into the following:">
            <a:extLst>
              <a:ext uri="{FF2B5EF4-FFF2-40B4-BE49-F238E27FC236}">
                <a16:creationId xmlns:a16="http://schemas.microsoft.com/office/drawing/2014/main" id="{7856319E-88E4-152D-C879-338CA4A5D697}"/>
              </a:ext>
            </a:extLst>
          </p:cNvPr>
          <p:cNvGrpSpPr/>
          <p:nvPr/>
        </p:nvGrpSpPr>
        <p:grpSpPr>
          <a:xfrm>
            <a:off x="3078614" y="2033996"/>
            <a:ext cx="5560657" cy="3822684"/>
            <a:chOff x="3078614" y="2033996"/>
            <a:chExt cx="5560657" cy="3822684"/>
          </a:xfrm>
        </p:grpSpPr>
        <p:sp>
          <p:nvSpPr>
            <p:cNvPr id="2" name="Rounded Rectangle 13">
              <a:extLst>
                <a:ext uri="{FF2B5EF4-FFF2-40B4-BE49-F238E27FC236}">
                  <a16:creationId xmlns:a16="http://schemas.microsoft.com/office/drawing/2014/main" id="{9B651201-55FC-EC9E-FA35-3CA2941DAACB}"/>
                </a:ext>
                <a:ext uri="{C183D7F6-B498-43B3-948B-1728B52AA6E4}">
                  <adec:decorative xmlns:adec="http://schemas.microsoft.com/office/drawing/2017/decorative" val="0"/>
                </a:ext>
              </a:extLst>
            </p:cNvPr>
            <p:cNvSpPr/>
            <p:nvPr/>
          </p:nvSpPr>
          <p:spPr>
            <a:xfrm>
              <a:off x="3318157" y="2033996"/>
              <a:ext cx="5321114" cy="3822684"/>
            </a:xfrm>
            <a:prstGeom prst="roundRect">
              <a:avLst>
                <a:gd name="adj" fmla="val 6436"/>
              </a:avLst>
            </a:prstGeom>
            <a:solidFill>
              <a:schemeClr val="bg1"/>
            </a:solidFill>
            <a:ln w="31750"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grpSp>
          <p:nvGrpSpPr>
            <p:cNvPr id="3" name="Group 2" descr="Power BI Service logo">
              <a:extLst>
                <a:ext uri="{FF2B5EF4-FFF2-40B4-BE49-F238E27FC236}">
                  <a16:creationId xmlns:a16="http://schemas.microsoft.com/office/drawing/2014/main" id="{80192F90-F8F3-E28B-1492-7A4466467D0D}"/>
                </a:ext>
              </a:extLst>
            </p:cNvPr>
            <p:cNvGrpSpPr/>
            <p:nvPr/>
          </p:nvGrpSpPr>
          <p:grpSpPr>
            <a:xfrm>
              <a:off x="3078614" y="3163675"/>
              <a:ext cx="2102822" cy="1560401"/>
              <a:chOff x="3078614" y="3306175"/>
              <a:chExt cx="2102822" cy="1560401"/>
            </a:xfrm>
          </p:grpSpPr>
          <p:sp>
            <p:nvSpPr>
              <p:cNvPr id="23" name="Rectangle 22">
                <a:extLst>
                  <a:ext uri="{FF2B5EF4-FFF2-40B4-BE49-F238E27FC236}">
                    <a16:creationId xmlns:a16="http://schemas.microsoft.com/office/drawing/2014/main" id="{936D7D1C-FBE5-5D4F-A33D-D0551DF169CA}"/>
                  </a:ext>
                </a:extLst>
              </p:cNvPr>
              <p:cNvSpPr/>
              <p:nvPr/>
            </p:nvSpPr>
            <p:spPr>
              <a:xfrm>
                <a:off x="3078614" y="4478858"/>
                <a:ext cx="2102822" cy="38771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Power BI </a:t>
                </a:r>
                <a:b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service</a:t>
                </a:r>
              </a:p>
            </p:txBody>
          </p:sp>
          <p:pic>
            <p:nvPicPr>
              <p:cNvPr id="29" name="Picture 2">
                <a:extLst>
                  <a:ext uri="{FF2B5EF4-FFF2-40B4-BE49-F238E27FC236}">
                    <a16:creationId xmlns:a16="http://schemas.microsoft.com/office/drawing/2014/main" id="{D6387859-6FFB-0E4A-B76C-74718F49920A}"/>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4306" y="3306175"/>
                <a:ext cx="1056594" cy="1056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descr="Icon of a clock and data bars">
              <a:extLst>
                <a:ext uri="{FF2B5EF4-FFF2-40B4-BE49-F238E27FC236}">
                  <a16:creationId xmlns:a16="http://schemas.microsoft.com/office/drawing/2014/main" id="{2B0B0950-AEC2-0043-99E2-E2FDBC560FD1}"/>
                </a:ext>
                <a:ext uri="{C183D7F6-B498-43B3-948B-1728B52AA6E4}">
                  <adec:decorative xmlns:adec="http://schemas.microsoft.com/office/drawing/2017/decorative" val="0"/>
                </a:ext>
              </a:extLst>
            </p:cNvPr>
            <p:cNvGrpSpPr/>
            <p:nvPr/>
          </p:nvGrpSpPr>
          <p:grpSpPr>
            <a:xfrm>
              <a:off x="5106231" y="2545046"/>
              <a:ext cx="508656" cy="366501"/>
              <a:chOff x="4894822" y="3158633"/>
              <a:chExt cx="470407" cy="338941"/>
            </a:xfrm>
          </p:grpSpPr>
          <p:sp>
            <p:nvSpPr>
              <p:cNvPr id="8" name="Oval 5">
                <a:extLst>
                  <a:ext uri="{FF2B5EF4-FFF2-40B4-BE49-F238E27FC236}">
                    <a16:creationId xmlns:a16="http://schemas.microsoft.com/office/drawing/2014/main" id="{A529FA3F-EFD2-5842-8895-D4CE9E951E70}"/>
                  </a:ext>
                </a:extLst>
              </p:cNvPr>
              <p:cNvSpPr>
                <a:spLocks noChangeArrowheads="1"/>
              </p:cNvSpPr>
              <p:nvPr/>
            </p:nvSpPr>
            <p:spPr bwMode="auto">
              <a:xfrm>
                <a:off x="4894822" y="3158633"/>
                <a:ext cx="195124" cy="192024"/>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81FF28BB-337C-0C40-A291-E1C9AC103233}"/>
                  </a:ext>
                </a:extLst>
              </p:cNvPr>
              <p:cNvSpPr>
                <a:spLocks/>
              </p:cNvSpPr>
              <p:nvPr/>
            </p:nvSpPr>
            <p:spPr bwMode="auto">
              <a:xfrm>
                <a:off x="4992911" y="3203779"/>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0" name="Line 7">
                <a:extLst>
                  <a:ext uri="{FF2B5EF4-FFF2-40B4-BE49-F238E27FC236}">
                    <a16:creationId xmlns:a16="http://schemas.microsoft.com/office/drawing/2014/main" id="{BB1D271C-127D-4E43-ADF9-0212EEA8C804}"/>
                  </a:ext>
                </a:extLst>
              </p:cNvPr>
              <p:cNvSpPr>
                <a:spLocks noChangeShapeType="1"/>
              </p:cNvSpPr>
              <p:nvPr/>
            </p:nvSpPr>
            <p:spPr bwMode="auto">
              <a:xfrm>
                <a:off x="5029827" y="3497574"/>
                <a:ext cx="33540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1" name="Rectangle 8">
                <a:extLst>
                  <a:ext uri="{FF2B5EF4-FFF2-40B4-BE49-F238E27FC236}">
                    <a16:creationId xmlns:a16="http://schemas.microsoft.com/office/drawing/2014/main" id="{0C34A3E3-4804-0A44-892D-50C0A79EB2F1}"/>
                  </a:ext>
                </a:extLst>
              </p:cNvPr>
              <p:cNvSpPr>
                <a:spLocks noChangeArrowheads="1"/>
              </p:cNvSpPr>
              <p:nvPr/>
            </p:nvSpPr>
            <p:spPr bwMode="auto">
              <a:xfrm>
                <a:off x="5037210" y="3374871"/>
                <a:ext cx="48517" cy="82089"/>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2" name="Rectangle 9">
                <a:extLst>
                  <a:ext uri="{FF2B5EF4-FFF2-40B4-BE49-F238E27FC236}">
                    <a16:creationId xmlns:a16="http://schemas.microsoft.com/office/drawing/2014/main" id="{404B3CA3-0240-5B46-8B7C-480083721D93}"/>
                  </a:ext>
                </a:extLst>
              </p:cNvPr>
              <p:cNvSpPr>
                <a:spLocks noChangeArrowheads="1"/>
              </p:cNvSpPr>
              <p:nvPr/>
            </p:nvSpPr>
            <p:spPr bwMode="auto">
              <a:xfrm>
                <a:off x="5125807" y="3316977"/>
                <a:ext cx="48517" cy="13998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3" name="Rectangle 10">
                <a:extLst>
                  <a:ext uri="{FF2B5EF4-FFF2-40B4-BE49-F238E27FC236}">
                    <a16:creationId xmlns:a16="http://schemas.microsoft.com/office/drawing/2014/main" id="{6A5FCC83-4D9F-8E46-A5E1-B3AEACEB6434}"/>
                  </a:ext>
                </a:extLst>
              </p:cNvPr>
              <p:cNvSpPr>
                <a:spLocks noChangeArrowheads="1"/>
              </p:cNvSpPr>
              <p:nvPr/>
            </p:nvSpPr>
            <p:spPr bwMode="auto">
              <a:xfrm>
                <a:off x="5214404" y="3348084"/>
                <a:ext cx="48517" cy="10887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4" name="Rectangle 11">
                <a:extLst>
                  <a:ext uri="{FF2B5EF4-FFF2-40B4-BE49-F238E27FC236}">
                    <a16:creationId xmlns:a16="http://schemas.microsoft.com/office/drawing/2014/main" id="{5BF3F53D-8F69-E441-ACCE-4F8D5CD9707F}"/>
                  </a:ext>
                </a:extLst>
              </p:cNvPr>
              <p:cNvSpPr>
                <a:spLocks noChangeArrowheads="1"/>
              </p:cNvSpPr>
              <p:nvPr/>
            </p:nvSpPr>
            <p:spPr bwMode="auto">
              <a:xfrm>
                <a:off x="5303000" y="3276362"/>
                <a:ext cx="48517" cy="18059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5" name="Line 20">
                <a:extLst>
                  <a:ext uri="{FF2B5EF4-FFF2-40B4-BE49-F238E27FC236}">
                    <a16:creationId xmlns:a16="http://schemas.microsoft.com/office/drawing/2014/main" id="{35A92CEF-3C82-224A-92DF-6087A82C0C66}"/>
                  </a:ext>
                </a:extLst>
              </p:cNvPr>
              <p:cNvSpPr>
                <a:spLocks noChangeShapeType="1"/>
              </p:cNvSpPr>
              <p:nvPr/>
            </p:nvSpPr>
            <p:spPr bwMode="auto">
              <a:xfrm>
                <a:off x="4961452" y="3329583"/>
                <a:ext cx="0"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6" name="Group 15" descr="Icon of a 3D map featuring a mountain">
              <a:extLst>
                <a:ext uri="{FF2B5EF4-FFF2-40B4-BE49-F238E27FC236}">
                  <a16:creationId xmlns:a16="http://schemas.microsoft.com/office/drawing/2014/main" id="{E3748578-CA6A-AA42-823B-7311B327037F}"/>
                </a:ext>
                <a:ext uri="{C183D7F6-B498-43B3-948B-1728B52AA6E4}">
                  <adec:decorative xmlns:adec="http://schemas.microsoft.com/office/drawing/2017/decorative" val="0"/>
                </a:ext>
              </a:extLst>
            </p:cNvPr>
            <p:cNvGrpSpPr/>
            <p:nvPr/>
          </p:nvGrpSpPr>
          <p:grpSpPr>
            <a:xfrm>
              <a:off x="5125200" y="3375422"/>
              <a:ext cx="470720" cy="314883"/>
              <a:chOff x="4948601" y="4179754"/>
              <a:chExt cx="435323" cy="291204"/>
            </a:xfrm>
          </p:grpSpPr>
          <p:sp>
            <p:nvSpPr>
              <p:cNvPr id="17" name="Freeform 5">
                <a:extLst>
                  <a:ext uri="{FF2B5EF4-FFF2-40B4-BE49-F238E27FC236}">
                    <a16:creationId xmlns:a16="http://schemas.microsoft.com/office/drawing/2014/main" id="{4987A453-935B-5740-8FDB-59E5D76B6BF9}"/>
                  </a:ext>
                </a:extLst>
              </p:cNvPr>
              <p:cNvSpPr>
                <a:spLocks/>
              </p:cNvSpPr>
              <p:nvPr/>
            </p:nvSpPr>
            <p:spPr bwMode="auto">
              <a:xfrm>
                <a:off x="4948601" y="4220654"/>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8" name="Freeform 8">
                <a:extLst>
                  <a:ext uri="{FF2B5EF4-FFF2-40B4-BE49-F238E27FC236}">
                    <a16:creationId xmlns:a16="http://schemas.microsoft.com/office/drawing/2014/main" id="{7BDACBD9-67AC-1D46-84E5-85A6CB4881E7}"/>
                  </a:ext>
                </a:extLst>
              </p:cNvPr>
              <p:cNvSpPr>
                <a:spLocks/>
              </p:cNvSpPr>
              <p:nvPr/>
            </p:nvSpPr>
            <p:spPr bwMode="auto">
              <a:xfrm>
                <a:off x="5030473" y="4179754"/>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5A5E1C03-22B5-2A44-BA71-5AA328F249D9}"/>
                  </a:ext>
                </a:extLst>
              </p:cNvPr>
              <p:cNvSpPr>
                <a:spLocks/>
              </p:cNvSpPr>
              <p:nvPr/>
            </p:nvSpPr>
            <p:spPr bwMode="auto">
              <a:xfrm>
                <a:off x="4982548" y="4250101"/>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grpSp>
        <p:sp>
          <p:nvSpPr>
            <p:cNvPr id="21" name="brain_2" descr="Icon of an outline of a cloud with circles and lines inside it">
              <a:extLst>
                <a:ext uri="{FF2B5EF4-FFF2-40B4-BE49-F238E27FC236}">
                  <a16:creationId xmlns:a16="http://schemas.microsoft.com/office/drawing/2014/main" id="{577C7205-410E-F349-ADE3-E62BD3E2F77C}"/>
                </a:ext>
                <a:ext uri="{C183D7F6-B498-43B3-948B-1728B52AA6E4}">
                  <adec:decorative xmlns:adec="http://schemas.microsoft.com/office/drawing/2017/decorative" val="0"/>
                </a:ext>
              </a:extLst>
            </p:cNvPr>
            <p:cNvSpPr>
              <a:spLocks noChangeAspect="1" noEditPoints="1"/>
            </p:cNvSpPr>
            <p:nvPr/>
          </p:nvSpPr>
          <p:spPr bwMode="auto">
            <a:xfrm>
              <a:off x="5058236" y="4175735"/>
              <a:ext cx="604646" cy="40543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20" name="Graphic 19" descr="Icon with 4 silhouettes of people connected in a circle by lines">
              <a:extLst>
                <a:ext uri="{FF2B5EF4-FFF2-40B4-BE49-F238E27FC236}">
                  <a16:creationId xmlns:a16="http://schemas.microsoft.com/office/drawing/2014/main" id="{53DD003C-6E74-3C46-A974-1A7D5B27F552}"/>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8428" y="4984552"/>
              <a:ext cx="424263" cy="437948"/>
            </a:xfrm>
            <a:prstGeom prst="rect">
              <a:avLst/>
            </a:prstGeom>
          </p:spPr>
        </p:pic>
        <p:sp>
          <p:nvSpPr>
            <p:cNvPr id="24" name="TextBox 23">
              <a:extLst>
                <a:ext uri="{FF2B5EF4-FFF2-40B4-BE49-F238E27FC236}">
                  <a16:creationId xmlns:a16="http://schemas.microsoft.com/office/drawing/2014/main" id="{BC9BAA18-3E9C-7D4B-9953-86611C4A2A45}"/>
                </a:ext>
              </a:extLst>
            </p:cNvPr>
            <p:cNvSpPr txBox="1"/>
            <p:nvPr/>
          </p:nvSpPr>
          <p:spPr>
            <a:xfrm>
              <a:off x="5896386" y="2411485"/>
              <a:ext cx="2420347" cy="633625"/>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Interactive reports, </a:t>
              </a:r>
              <a:b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b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real-time dashboards, </a:t>
              </a:r>
              <a:b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b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and paginated reports</a:t>
              </a:r>
            </a:p>
          </p:txBody>
        </p:sp>
        <p:sp>
          <p:nvSpPr>
            <p:cNvPr id="25" name="TextBox 24">
              <a:extLst>
                <a:ext uri="{FF2B5EF4-FFF2-40B4-BE49-F238E27FC236}">
                  <a16:creationId xmlns:a16="http://schemas.microsoft.com/office/drawing/2014/main" id="{971738F8-FA46-FE41-BB2D-77DA5A11D277}"/>
                </a:ext>
              </a:extLst>
            </p:cNvPr>
            <p:cNvSpPr txBox="1"/>
            <p:nvPr/>
          </p:nvSpPr>
          <p:spPr>
            <a:xfrm>
              <a:off x="5896386" y="3458331"/>
              <a:ext cx="2420347" cy="190087"/>
            </a:xfrm>
            <a:prstGeom prst="rect">
              <a:avLst/>
            </a:prstGeom>
            <a:noFill/>
          </p:spPr>
          <p:txBody>
            <a:bodyPr wrap="square" lIns="0" tIns="0" rIns="0" bIns="0" rtlCol="0" anchor="ctr">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225" rtl="0" eaLnBrk="1" fontAlgn="base" latinLnBrk="0" hangingPunct="1">
                <a:lnSpc>
                  <a:spcPct val="90000"/>
                </a:lnSpc>
                <a:spcBef>
                  <a:spcPts val="600"/>
                </a:spcBef>
                <a:spcAft>
                  <a:spcPts val="60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Custom visualizations</a:t>
              </a:r>
            </a:p>
          </p:txBody>
        </p:sp>
        <p:sp>
          <p:nvSpPr>
            <p:cNvPr id="26" name="TextBox 25">
              <a:extLst>
                <a:ext uri="{FF2B5EF4-FFF2-40B4-BE49-F238E27FC236}">
                  <a16:creationId xmlns:a16="http://schemas.microsoft.com/office/drawing/2014/main" id="{C38B8121-A0DF-604A-BE37-2B42F47CE938}"/>
                </a:ext>
              </a:extLst>
            </p:cNvPr>
            <p:cNvSpPr txBox="1"/>
            <p:nvPr/>
          </p:nvSpPr>
          <p:spPr>
            <a:xfrm>
              <a:off x="5896386" y="4061638"/>
              <a:ext cx="2420347" cy="633625"/>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AI-infused insights and intuitive data exploration using natural language query</a:t>
              </a:r>
            </a:p>
          </p:txBody>
        </p:sp>
        <p:sp>
          <p:nvSpPr>
            <p:cNvPr id="27" name="TextBox 26">
              <a:extLst>
                <a:ext uri="{FF2B5EF4-FFF2-40B4-BE49-F238E27FC236}">
                  <a16:creationId xmlns:a16="http://schemas.microsoft.com/office/drawing/2014/main" id="{D9D27B07-EA1D-6F40-AA19-36300E1D77ED}"/>
                </a:ext>
              </a:extLst>
            </p:cNvPr>
            <p:cNvSpPr txBox="1"/>
            <p:nvPr/>
          </p:nvSpPr>
          <p:spPr>
            <a:xfrm>
              <a:off x="5896386" y="5108484"/>
              <a:ext cx="2420347" cy="190087"/>
            </a:xfrm>
            <a:prstGeom prst="rect">
              <a:avLst/>
            </a:prstGeom>
            <a:noFill/>
          </p:spPr>
          <p:txBody>
            <a:bodyPr wrap="square" lIns="0" tIns="0" rIns="0" bIns="0" rtlCol="0" anchor="ctr">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225" rtl="0" eaLnBrk="1" fontAlgn="base" latinLnBrk="0" hangingPunct="1">
                <a:lnSpc>
                  <a:spcPct val="90000"/>
                </a:lnSpc>
                <a:spcBef>
                  <a:spcPts val="600"/>
                </a:spcBef>
                <a:spcAft>
                  <a:spcPts val="60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Sharing and collaboration</a:t>
              </a:r>
            </a:p>
          </p:txBody>
        </p:sp>
      </p:grpSp>
      <p:cxnSp>
        <p:nvCxnSpPr>
          <p:cNvPr id="28" name="Straight Arrow Connector 27">
            <a:extLst>
              <a:ext uri="{FF2B5EF4-FFF2-40B4-BE49-F238E27FC236}">
                <a16:creationId xmlns:a16="http://schemas.microsoft.com/office/drawing/2014/main" id="{B8E19875-EC1F-D349-AFFB-D06BE5C86CA8}"/>
              </a:ext>
              <a:ext uri="{C183D7F6-B498-43B3-948B-1728B52AA6E4}">
                <adec:decorative xmlns:adec="http://schemas.microsoft.com/office/drawing/2017/decorative" val="1"/>
              </a:ext>
            </a:extLst>
          </p:cNvPr>
          <p:cNvCxnSpPr>
            <a:cxnSpLocks/>
          </p:cNvCxnSpPr>
          <p:nvPr/>
        </p:nvCxnSpPr>
        <p:spPr>
          <a:xfrm>
            <a:off x="8816374" y="3927466"/>
            <a:ext cx="731417" cy="0"/>
          </a:xfrm>
          <a:prstGeom prst="straightConnector1">
            <a:avLst/>
          </a:prstGeom>
          <a:noFill/>
          <a:ln w="31750" cap="rnd" cmpd="sng" algn="ctr">
            <a:solidFill>
              <a:schemeClr val="accent3"/>
            </a:solidFill>
            <a:prstDash val="solid"/>
            <a:headEnd type="none" w="lg" len="med"/>
            <a:tailEnd type="arrow" w="lg" len="sm"/>
          </a:ln>
          <a:effectLst/>
        </p:spPr>
      </p:cxnSp>
      <p:sp>
        <p:nvSpPr>
          <p:cNvPr id="34" name="Rectangle 33">
            <a:extLst>
              <a:ext uri="{FF2B5EF4-FFF2-40B4-BE49-F238E27FC236}">
                <a16:creationId xmlns:a16="http://schemas.microsoft.com/office/drawing/2014/main" id="{951A2027-C648-FF49-A24B-B993588A0109}"/>
              </a:ext>
            </a:extLst>
          </p:cNvPr>
          <p:cNvSpPr/>
          <p:nvPr/>
        </p:nvSpPr>
        <p:spPr>
          <a:xfrm>
            <a:off x="9593343" y="1331991"/>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Consumption </a:t>
            </a:r>
          </a:p>
        </p:txBody>
      </p:sp>
      <p:grpSp>
        <p:nvGrpSpPr>
          <p:cNvPr id="35" name="Group 34" descr="Web, on-premises, mobile, embedded, Teams, PowerPoint, SharePoint, Excel, Microsoft Power Platform and more">
            <a:extLst>
              <a:ext uri="{FF2B5EF4-FFF2-40B4-BE49-F238E27FC236}">
                <a16:creationId xmlns:a16="http://schemas.microsoft.com/office/drawing/2014/main" id="{EF0136EA-16EA-CD4F-9CA7-83DDA0904D7F}"/>
              </a:ext>
            </a:extLst>
          </p:cNvPr>
          <p:cNvGrpSpPr/>
          <p:nvPr/>
        </p:nvGrpSpPr>
        <p:grpSpPr>
          <a:xfrm>
            <a:off x="9703614" y="1773210"/>
            <a:ext cx="1608046" cy="4361533"/>
            <a:chOff x="9919900" y="1808270"/>
            <a:chExt cx="1640291" cy="4448991"/>
          </a:xfrm>
        </p:grpSpPr>
        <p:sp>
          <p:nvSpPr>
            <p:cNvPr id="36" name="building_5" title="Icon of tall buildings">
              <a:extLst>
                <a:ext uri="{FF2B5EF4-FFF2-40B4-BE49-F238E27FC236}">
                  <a16:creationId xmlns:a16="http://schemas.microsoft.com/office/drawing/2014/main" id="{E990ED5E-CB64-FA45-BDC5-29C9FE6E21B5}"/>
                </a:ext>
              </a:extLst>
            </p:cNvPr>
            <p:cNvSpPr>
              <a:spLocks noChangeAspect="1" noEditPoints="1"/>
            </p:cNvSpPr>
            <p:nvPr/>
          </p:nvSpPr>
          <p:spPr bwMode="auto">
            <a:xfrm>
              <a:off x="10355108" y="2250776"/>
              <a:ext cx="198292" cy="21536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7" name="globe_2" title="Icon of a sphere made of lines">
              <a:extLst>
                <a:ext uri="{FF2B5EF4-FFF2-40B4-BE49-F238E27FC236}">
                  <a16:creationId xmlns:a16="http://schemas.microsoft.com/office/drawing/2014/main" id="{CDE1C44F-9757-144C-9230-61ED57FC9909}"/>
                </a:ext>
              </a:extLst>
            </p:cNvPr>
            <p:cNvSpPr>
              <a:spLocks noChangeAspect="1" noEditPoints="1"/>
            </p:cNvSpPr>
            <p:nvPr/>
          </p:nvSpPr>
          <p:spPr bwMode="auto">
            <a:xfrm>
              <a:off x="10367799" y="1808742"/>
              <a:ext cx="172910" cy="17291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8" name="CellPhone_E8EA" title="Icon of a cellphone">
              <a:extLst>
                <a:ext uri="{FF2B5EF4-FFF2-40B4-BE49-F238E27FC236}">
                  <a16:creationId xmlns:a16="http://schemas.microsoft.com/office/drawing/2014/main" id="{C75F7D2F-45C0-1A4C-B562-691920AC94C0}"/>
                </a:ext>
              </a:extLst>
            </p:cNvPr>
            <p:cNvSpPr>
              <a:spLocks noChangeAspect="1" noEditPoints="1"/>
            </p:cNvSpPr>
            <p:nvPr/>
          </p:nvSpPr>
          <p:spPr bwMode="auto">
            <a:xfrm>
              <a:off x="10389635" y="2735500"/>
              <a:ext cx="129238" cy="2153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9" name="Browser_2" title="Icon of a browser window with a home symbol inside">
              <a:extLst>
                <a:ext uri="{FF2B5EF4-FFF2-40B4-BE49-F238E27FC236}">
                  <a16:creationId xmlns:a16="http://schemas.microsoft.com/office/drawing/2014/main" id="{75697B64-24AD-1F44-88F9-32C42F9E70DF}"/>
                </a:ext>
              </a:extLst>
            </p:cNvPr>
            <p:cNvSpPr>
              <a:spLocks noChangeAspect="1" noEditPoints="1"/>
            </p:cNvSpPr>
            <p:nvPr/>
          </p:nvSpPr>
          <p:spPr bwMode="auto">
            <a:xfrm>
              <a:off x="10340067" y="3222441"/>
              <a:ext cx="228374" cy="194157"/>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nvGrpSpPr>
            <p:cNvPr id="40" name="Group 39">
              <a:extLst>
                <a:ext uri="{FF2B5EF4-FFF2-40B4-BE49-F238E27FC236}">
                  <a16:creationId xmlns:a16="http://schemas.microsoft.com/office/drawing/2014/main" id="{2110D282-73D8-CD43-9EE8-77729EBCC2E5}"/>
                </a:ext>
                <a:ext uri="{C183D7F6-B498-43B3-948B-1728B52AA6E4}">
                  <adec:decorative xmlns:adec="http://schemas.microsoft.com/office/drawing/2017/decorative" val="1"/>
                </a:ext>
              </a:extLst>
            </p:cNvPr>
            <p:cNvGrpSpPr/>
            <p:nvPr/>
          </p:nvGrpSpPr>
          <p:grpSpPr>
            <a:xfrm>
              <a:off x="9919900" y="1893036"/>
              <a:ext cx="354389" cy="4278783"/>
              <a:chOff x="9725410" y="1063839"/>
              <a:chExt cx="347472" cy="4195266"/>
            </a:xfrm>
          </p:grpSpPr>
          <p:cxnSp>
            <p:nvCxnSpPr>
              <p:cNvPr id="56" name="Straight Arrow Connector 55">
                <a:extLst>
                  <a:ext uri="{FF2B5EF4-FFF2-40B4-BE49-F238E27FC236}">
                    <a16:creationId xmlns:a16="http://schemas.microsoft.com/office/drawing/2014/main" id="{B9FC6FC2-451C-EA4C-9C32-5880364ACB28}"/>
                  </a:ext>
                </a:extLst>
              </p:cNvPr>
              <p:cNvCxnSpPr>
                <a:cxnSpLocks/>
              </p:cNvCxnSpPr>
              <p:nvPr/>
            </p:nvCxnSpPr>
            <p:spPr>
              <a:xfrm>
                <a:off x="9725410" y="1997168"/>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7" name="Straight Arrow Connector 56">
                <a:extLst>
                  <a:ext uri="{FF2B5EF4-FFF2-40B4-BE49-F238E27FC236}">
                    <a16:creationId xmlns:a16="http://schemas.microsoft.com/office/drawing/2014/main" id="{2463EF63-8BDE-4B45-8DAA-CF9E1AC36720}"/>
                  </a:ext>
                </a:extLst>
              </p:cNvPr>
              <p:cNvCxnSpPr>
                <a:cxnSpLocks/>
              </p:cNvCxnSpPr>
              <p:nvPr/>
            </p:nvCxnSpPr>
            <p:spPr>
              <a:xfrm>
                <a:off x="9725410" y="1063839"/>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8" name="Straight Arrow Connector 57">
                <a:extLst>
                  <a:ext uri="{FF2B5EF4-FFF2-40B4-BE49-F238E27FC236}">
                    <a16:creationId xmlns:a16="http://schemas.microsoft.com/office/drawing/2014/main" id="{84560EE5-FB35-7E49-80AC-C6AD2644FC41}"/>
                  </a:ext>
                </a:extLst>
              </p:cNvPr>
              <p:cNvCxnSpPr>
                <a:cxnSpLocks/>
              </p:cNvCxnSpPr>
              <p:nvPr/>
            </p:nvCxnSpPr>
            <p:spPr>
              <a:xfrm>
                <a:off x="9725410" y="1531177"/>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9" name="Straight Arrow Connector 58">
                <a:extLst>
                  <a:ext uri="{FF2B5EF4-FFF2-40B4-BE49-F238E27FC236}">
                    <a16:creationId xmlns:a16="http://schemas.microsoft.com/office/drawing/2014/main" id="{F336AA5F-7312-1C4E-9F83-90116CF044AD}"/>
                  </a:ext>
                </a:extLst>
              </p:cNvPr>
              <p:cNvCxnSpPr>
                <a:cxnSpLocks/>
              </p:cNvCxnSpPr>
              <p:nvPr/>
            </p:nvCxnSpPr>
            <p:spPr>
              <a:xfrm>
                <a:off x="9725410" y="2929150"/>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0" name="Straight Connector 59">
                <a:extLst>
                  <a:ext uri="{FF2B5EF4-FFF2-40B4-BE49-F238E27FC236}">
                    <a16:creationId xmlns:a16="http://schemas.microsoft.com/office/drawing/2014/main" id="{692E1A70-E5B6-494C-A75C-7617AFD29668}"/>
                  </a:ext>
                </a:extLst>
              </p:cNvPr>
              <p:cNvCxnSpPr>
                <a:cxnSpLocks/>
              </p:cNvCxnSpPr>
              <p:nvPr/>
            </p:nvCxnSpPr>
            <p:spPr>
              <a:xfrm>
                <a:off x="9725410" y="1063839"/>
                <a:ext cx="0" cy="4195266"/>
              </a:xfrm>
              <a:prstGeom prst="line">
                <a:avLst/>
              </a:prstGeom>
              <a:noFill/>
              <a:ln w="12700" cap="rnd" cmpd="sng" algn="ctr">
                <a:solidFill>
                  <a:schemeClr val="accent4"/>
                </a:solidFill>
                <a:prstDash val="solid"/>
                <a:headEnd type="none" w="lg" len="med"/>
                <a:tailEnd type="none" w="lg" len="sm"/>
              </a:ln>
              <a:effectLst/>
            </p:spPr>
          </p:cxnSp>
          <p:cxnSp>
            <p:nvCxnSpPr>
              <p:cNvPr id="61" name="Straight Arrow Connector 60">
                <a:extLst>
                  <a:ext uri="{FF2B5EF4-FFF2-40B4-BE49-F238E27FC236}">
                    <a16:creationId xmlns:a16="http://schemas.microsoft.com/office/drawing/2014/main" id="{A81A5870-46C2-1A4F-8176-0B787A6EBBE9}"/>
                  </a:ext>
                </a:extLst>
              </p:cNvPr>
              <p:cNvCxnSpPr>
                <a:cxnSpLocks/>
              </p:cNvCxnSpPr>
              <p:nvPr/>
            </p:nvCxnSpPr>
            <p:spPr>
              <a:xfrm>
                <a:off x="9725410" y="2463159"/>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2" name="Straight Arrow Connector 61">
                <a:extLst>
                  <a:ext uri="{FF2B5EF4-FFF2-40B4-BE49-F238E27FC236}">
                    <a16:creationId xmlns:a16="http://schemas.microsoft.com/office/drawing/2014/main" id="{75D1F095-89A7-0243-84FA-272EAAEBD2E6}"/>
                  </a:ext>
                </a:extLst>
              </p:cNvPr>
              <p:cNvCxnSpPr>
                <a:cxnSpLocks/>
              </p:cNvCxnSpPr>
              <p:nvPr/>
            </p:nvCxnSpPr>
            <p:spPr>
              <a:xfrm>
                <a:off x="9725410" y="3395141"/>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3" name="Straight Arrow Connector 62">
                <a:extLst>
                  <a:ext uri="{FF2B5EF4-FFF2-40B4-BE49-F238E27FC236}">
                    <a16:creationId xmlns:a16="http://schemas.microsoft.com/office/drawing/2014/main" id="{37C9343A-13C8-D940-B926-EB05E90454E1}"/>
                  </a:ext>
                </a:extLst>
              </p:cNvPr>
              <p:cNvCxnSpPr>
                <a:cxnSpLocks/>
              </p:cNvCxnSpPr>
              <p:nvPr/>
            </p:nvCxnSpPr>
            <p:spPr>
              <a:xfrm>
                <a:off x="9725410" y="5259105"/>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4" name="Straight Arrow Connector 63">
                <a:extLst>
                  <a:ext uri="{FF2B5EF4-FFF2-40B4-BE49-F238E27FC236}">
                    <a16:creationId xmlns:a16="http://schemas.microsoft.com/office/drawing/2014/main" id="{82A65D07-DD66-864E-BCDE-22E8257B1648}"/>
                  </a:ext>
                </a:extLst>
              </p:cNvPr>
              <p:cNvCxnSpPr>
                <a:cxnSpLocks/>
              </p:cNvCxnSpPr>
              <p:nvPr/>
            </p:nvCxnSpPr>
            <p:spPr>
              <a:xfrm>
                <a:off x="9725410" y="4327123"/>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5" name="Straight Arrow Connector 64">
                <a:extLst>
                  <a:ext uri="{FF2B5EF4-FFF2-40B4-BE49-F238E27FC236}">
                    <a16:creationId xmlns:a16="http://schemas.microsoft.com/office/drawing/2014/main" id="{4BD8F384-6DEF-4B41-B4E7-1D6DE6017BA0}"/>
                  </a:ext>
                </a:extLst>
              </p:cNvPr>
              <p:cNvCxnSpPr>
                <a:cxnSpLocks/>
              </p:cNvCxnSpPr>
              <p:nvPr/>
            </p:nvCxnSpPr>
            <p:spPr>
              <a:xfrm>
                <a:off x="9725410" y="4793114"/>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6" name="Straight Arrow Connector 65">
                <a:extLst>
                  <a:ext uri="{FF2B5EF4-FFF2-40B4-BE49-F238E27FC236}">
                    <a16:creationId xmlns:a16="http://schemas.microsoft.com/office/drawing/2014/main" id="{807E5618-86FC-DD49-BC2D-5DBD262629E6}"/>
                  </a:ext>
                </a:extLst>
              </p:cNvPr>
              <p:cNvCxnSpPr>
                <a:cxnSpLocks/>
              </p:cNvCxnSpPr>
              <p:nvPr/>
            </p:nvCxnSpPr>
            <p:spPr>
              <a:xfrm>
                <a:off x="9725410" y="3861132"/>
                <a:ext cx="347472" cy="0"/>
              </a:xfrm>
              <a:prstGeom prst="straightConnector1">
                <a:avLst/>
              </a:prstGeom>
              <a:noFill/>
              <a:ln w="12700" cap="rnd" cmpd="sng" algn="ctr">
                <a:solidFill>
                  <a:schemeClr val="accent4"/>
                </a:solidFill>
                <a:prstDash val="solid"/>
                <a:headEnd type="none" w="lg" len="med"/>
                <a:tailEnd type="arrow" w="lg" len="sm"/>
              </a:ln>
              <a:effectLst/>
            </p:spPr>
          </p:cxnSp>
        </p:grpSp>
        <p:sp>
          <p:nvSpPr>
            <p:cNvPr id="41" name="TextBox 40">
              <a:extLst>
                <a:ext uri="{FF2B5EF4-FFF2-40B4-BE49-F238E27FC236}">
                  <a16:creationId xmlns:a16="http://schemas.microsoft.com/office/drawing/2014/main" id="{9E783883-480A-7848-BC31-C393B819BDB5}"/>
                </a:ext>
              </a:extLst>
            </p:cNvPr>
            <p:cNvSpPr txBox="1"/>
            <p:nvPr/>
          </p:nvSpPr>
          <p:spPr>
            <a:xfrm>
              <a:off x="10672127" y="2759257"/>
              <a:ext cx="527388"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Mobile </a:t>
              </a:r>
            </a:p>
          </p:txBody>
        </p:sp>
        <p:sp>
          <p:nvSpPr>
            <p:cNvPr id="42" name="TextBox 41">
              <a:extLst>
                <a:ext uri="{FF2B5EF4-FFF2-40B4-BE49-F238E27FC236}">
                  <a16:creationId xmlns:a16="http://schemas.microsoft.com/office/drawing/2014/main" id="{4F55A8DA-6CB0-FB4C-8C64-A3E3B2C2F033}"/>
                </a:ext>
              </a:extLst>
            </p:cNvPr>
            <p:cNvSpPr txBox="1"/>
            <p:nvPr/>
          </p:nvSpPr>
          <p:spPr>
            <a:xfrm>
              <a:off x="10672127" y="3234756"/>
              <a:ext cx="750533"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Embedded</a:t>
              </a:r>
            </a:p>
          </p:txBody>
        </p:sp>
        <p:sp>
          <p:nvSpPr>
            <p:cNvPr id="43" name="TextBox 42">
              <a:extLst>
                <a:ext uri="{FF2B5EF4-FFF2-40B4-BE49-F238E27FC236}">
                  <a16:creationId xmlns:a16="http://schemas.microsoft.com/office/drawing/2014/main" id="{D3EB8093-60A7-374B-865F-D16602C04B83}"/>
                </a:ext>
              </a:extLst>
            </p:cNvPr>
            <p:cNvSpPr txBox="1"/>
            <p:nvPr/>
          </p:nvSpPr>
          <p:spPr>
            <a:xfrm>
              <a:off x="10672127" y="2283762"/>
              <a:ext cx="888064"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On-premises</a:t>
              </a:r>
            </a:p>
          </p:txBody>
        </p:sp>
        <p:sp>
          <p:nvSpPr>
            <p:cNvPr id="44" name="TextBox 43">
              <a:extLst>
                <a:ext uri="{FF2B5EF4-FFF2-40B4-BE49-F238E27FC236}">
                  <a16:creationId xmlns:a16="http://schemas.microsoft.com/office/drawing/2014/main" id="{ED69C57E-9D64-EF4A-B833-8643532A24E9}"/>
                </a:ext>
              </a:extLst>
            </p:cNvPr>
            <p:cNvSpPr txBox="1"/>
            <p:nvPr/>
          </p:nvSpPr>
          <p:spPr>
            <a:xfrm>
              <a:off x="10672127" y="6087727"/>
              <a:ext cx="234038"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t>
              </a:r>
            </a:p>
          </p:txBody>
        </p:sp>
        <p:sp>
          <p:nvSpPr>
            <p:cNvPr id="45" name="TextBox 44">
              <a:extLst>
                <a:ext uri="{FF2B5EF4-FFF2-40B4-BE49-F238E27FC236}">
                  <a16:creationId xmlns:a16="http://schemas.microsoft.com/office/drawing/2014/main" id="{6B6770CF-244C-4F44-872D-12036522402C}"/>
                </a:ext>
              </a:extLst>
            </p:cNvPr>
            <p:cNvSpPr txBox="1"/>
            <p:nvPr/>
          </p:nvSpPr>
          <p:spPr>
            <a:xfrm>
              <a:off x="10672127" y="5136733"/>
              <a:ext cx="389530"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Excel </a:t>
              </a:r>
            </a:p>
          </p:txBody>
        </p:sp>
        <p:sp>
          <p:nvSpPr>
            <p:cNvPr id="46" name="TextBox 45">
              <a:extLst>
                <a:ext uri="{FF2B5EF4-FFF2-40B4-BE49-F238E27FC236}">
                  <a16:creationId xmlns:a16="http://schemas.microsoft.com/office/drawing/2014/main" id="{B8B84FE4-3649-E94F-AD83-65C0BB65C6A8}"/>
                </a:ext>
              </a:extLst>
            </p:cNvPr>
            <p:cNvSpPr txBox="1"/>
            <p:nvPr/>
          </p:nvSpPr>
          <p:spPr>
            <a:xfrm>
              <a:off x="10672127" y="4185743"/>
              <a:ext cx="788677"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PowerPoint</a:t>
              </a:r>
            </a:p>
          </p:txBody>
        </p:sp>
        <p:sp>
          <p:nvSpPr>
            <p:cNvPr id="47" name="TextBox 46">
              <a:extLst>
                <a:ext uri="{FF2B5EF4-FFF2-40B4-BE49-F238E27FC236}">
                  <a16:creationId xmlns:a16="http://schemas.microsoft.com/office/drawing/2014/main" id="{F11BDD45-0D5D-084C-9E74-AE5C217D6076}"/>
                </a:ext>
              </a:extLst>
            </p:cNvPr>
            <p:cNvSpPr txBox="1"/>
            <p:nvPr/>
          </p:nvSpPr>
          <p:spPr>
            <a:xfrm>
              <a:off x="10672127" y="4661240"/>
              <a:ext cx="747263"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SharePoint</a:t>
              </a:r>
            </a:p>
          </p:txBody>
        </p:sp>
        <p:sp>
          <p:nvSpPr>
            <p:cNvPr id="48" name="TextBox 47">
              <a:extLst>
                <a:ext uri="{FF2B5EF4-FFF2-40B4-BE49-F238E27FC236}">
                  <a16:creationId xmlns:a16="http://schemas.microsoft.com/office/drawing/2014/main" id="{1D9B2B2A-7C3C-0B4E-8EAE-EC616BAE3638}"/>
                </a:ext>
              </a:extLst>
            </p:cNvPr>
            <p:cNvSpPr txBox="1"/>
            <p:nvPr/>
          </p:nvSpPr>
          <p:spPr>
            <a:xfrm>
              <a:off x="10672127" y="3710248"/>
              <a:ext cx="488916"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Teams </a:t>
              </a:r>
            </a:p>
          </p:txBody>
        </p:sp>
        <p:pic>
          <p:nvPicPr>
            <p:cNvPr id="49" name="Picture 48" descr="Microsoft Excel icon">
              <a:extLst>
                <a:ext uri="{FF2B5EF4-FFF2-40B4-BE49-F238E27FC236}">
                  <a16:creationId xmlns:a16="http://schemas.microsoft.com/office/drawing/2014/main" id="{8F02678C-C612-1341-B4DB-AB8F56FDCF2E}"/>
                </a:ext>
                <a:ext uri="{C183D7F6-B498-43B3-948B-1728B52AA6E4}">
                  <adec:decorative xmlns:adec="http://schemas.microsoft.com/office/drawing/2017/decorative" val="0"/>
                </a:ext>
              </a:extLst>
            </p:cNvPr>
            <p:cNvPicPr>
              <a:picLocks noChangeAspect="1"/>
            </p:cNvPicPr>
            <p:nvPr/>
          </p:nvPicPr>
          <p:blipFill rotWithShape="1">
            <a:blip r:embed="rId6" cstate="email">
              <a:extLst>
                <a:ext uri="{28A0092B-C50C-407E-A947-70E740481C1C}">
                  <a14:useLocalDpi xmlns:a14="http://schemas.microsoft.com/office/drawing/2010/main"/>
                </a:ext>
              </a:extLst>
            </a:blip>
            <a:stretch/>
          </p:blipFill>
          <p:spPr>
            <a:xfrm>
              <a:off x="10267734" y="5034445"/>
              <a:ext cx="373041" cy="373041"/>
            </a:xfrm>
            <a:prstGeom prst="rect">
              <a:avLst/>
            </a:prstGeom>
          </p:spPr>
        </p:pic>
        <p:pic>
          <p:nvPicPr>
            <p:cNvPr id="50" name="Picture 49" descr="Microsoft Powerpoint icon">
              <a:extLst>
                <a:ext uri="{FF2B5EF4-FFF2-40B4-BE49-F238E27FC236}">
                  <a16:creationId xmlns:a16="http://schemas.microsoft.com/office/drawing/2014/main" id="{83D2BA86-3414-9D4C-AA7F-AFD67307C82F}"/>
                </a:ext>
                <a:ext uri="{C183D7F6-B498-43B3-948B-1728B52AA6E4}">
                  <adec:decorative xmlns:adec="http://schemas.microsoft.com/office/drawing/2017/decorative" val="0"/>
                </a:ext>
              </a:extLst>
            </p:cNvPr>
            <p:cNvPicPr>
              <a:picLocks noChangeAspect="1"/>
            </p:cNvPicPr>
            <p:nvPr/>
          </p:nvPicPr>
          <p:blipFill rotWithShape="1">
            <a:blip r:embed="rId7" cstate="email">
              <a:extLst>
                <a:ext uri="{28A0092B-C50C-407E-A947-70E740481C1C}">
                  <a14:useLocalDpi xmlns:a14="http://schemas.microsoft.com/office/drawing/2010/main"/>
                </a:ext>
              </a:extLst>
            </a:blip>
            <a:stretch/>
          </p:blipFill>
          <p:spPr>
            <a:xfrm>
              <a:off x="10267734" y="4083146"/>
              <a:ext cx="373041" cy="373041"/>
            </a:xfrm>
            <a:prstGeom prst="rect">
              <a:avLst/>
            </a:prstGeom>
          </p:spPr>
        </p:pic>
        <p:pic>
          <p:nvPicPr>
            <p:cNvPr id="51" name="Picture 50" descr="Microsoft Sharepoint icon">
              <a:extLst>
                <a:ext uri="{FF2B5EF4-FFF2-40B4-BE49-F238E27FC236}">
                  <a16:creationId xmlns:a16="http://schemas.microsoft.com/office/drawing/2014/main" id="{CE22714C-C7DB-DC46-90DD-97ECDA52B888}"/>
                </a:ext>
                <a:ext uri="{C183D7F6-B498-43B3-948B-1728B52AA6E4}">
                  <adec:decorative xmlns:adec="http://schemas.microsoft.com/office/drawing/2017/decorative" val="0"/>
                </a:ext>
              </a:extLst>
            </p:cNvPr>
            <p:cNvPicPr>
              <a:picLocks noChangeAspect="1"/>
            </p:cNvPicPr>
            <p:nvPr/>
          </p:nvPicPr>
          <p:blipFill rotWithShape="1">
            <a:blip r:embed="rId8" cstate="email">
              <a:extLst>
                <a:ext uri="{28A0092B-C50C-407E-A947-70E740481C1C}">
                  <a14:useLocalDpi xmlns:a14="http://schemas.microsoft.com/office/drawing/2010/main"/>
                </a:ext>
              </a:extLst>
            </a:blip>
            <a:stretch/>
          </p:blipFill>
          <p:spPr>
            <a:xfrm>
              <a:off x="10267734" y="4559484"/>
              <a:ext cx="373041" cy="373041"/>
            </a:xfrm>
            <a:prstGeom prst="rect">
              <a:avLst/>
            </a:prstGeom>
          </p:spPr>
        </p:pic>
        <p:pic>
          <p:nvPicPr>
            <p:cNvPr id="52" name="Picture 51" descr="Microsoft Teams logo">
              <a:extLst>
                <a:ext uri="{FF2B5EF4-FFF2-40B4-BE49-F238E27FC236}">
                  <a16:creationId xmlns:a16="http://schemas.microsoft.com/office/drawing/2014/main" id="{BDF7B915-316F-4749-B9EF-4A1C40EA0E41}"/>
                </a:ext>
                <a:ext uri="{C183D7F6-B498-43B3-948B-1728B52AA6E4}">
                  <adec:decorative xmlns:adec="http://schemas.microsoft.com/office/drawing/2017/decorative" val="0"/>
                </a:ext>
              </a:extLst>
            </p:cNvPr>
            <p:cNvPicPr>
              <a:picLocks noChangeAspect="1"/>
            </p:cNvPicPr>
            <p:nvPr/>
          </p:nvPicPr>
          <p:blipFill rotWithShape="1">
            <a:blip r:embed="rId9" cstate="email">
              <a:extLst>
                <a:ext uri="{28A0092B-C50C-407E-A947-70E740481C1C}">
                  <a14:useLocalDpi xmlns:a14="http://schemas.microsoft.com/office/drawing/2010/main"/>
                </a:ext>
              </a:extLst>
            </a:blip>
            <a:stretch/>
          </p:blipFill>
          <p:spPr>
            <a:xfrm>
              <a:off x="10267734" y="3609339"/>
              <a:ext cx="373041" cy="373041"/>
            </a:xfrm>
            <a:prstGeom prst="rect">
              <a:avLst/>
            </a:prstGeom>
          </p:spPr>
        </p:pic>
        <p:sp>
          <p:nvSpPr>
            <p:cNvPr id="53" name="TextBox 52">
              <a:extLst>
                <a:ext uri="{FF2B5EF4-FFF2-40B4-BE49-F238E27FC236}">
                  <a16:creationId xmlns:a16="http://schemas.microsoft.com/office/drawing/2014/main" id="{71C9475E-3E33-C549-8E08-FF401CD41BB4}"/>
                </a:ext>
              </a:extLst>
            </p:cNvPr>
            <p:cNvSpPr txBox="1"/>
            <p:nvPr/>
          </p:nvSpPr>
          <p:spPr>
            <a:xfrm>
              <a:off x="10672127" y="1808270"/>
              <a:ext cx="320489"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Web</a:t>
              </a:r>
            </a:p>
          </p:txBody>
        </p:sp>
        <p:pic>
          <p:nvPicPr>
            <p:cNvPr id="54" name="Picture 53" descr="Microsoft brand icon">
              <a:extLst>
                <a:ext uri="{FF2B5EF4-FFF2-40B4-BE49-F238E27FC236}">
                  <a16:creationId xmlns:a16="http://schemas.microsoft.com/office/drawing/2014/main" id="{AACBDDBE-7E9F-044A-BEC3-A3232A3C33EF}"/>
                </a:ext>
                <a:ext uri="{C183D7F6-B498-43B3-948B-1728B52AA6E4}">
                  <adec:decorative xmlns:adec="http://schemas.microsoft.com/office/drawing/2017/decorative" val="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18529" y="5442321"/>
              <a:ext cx="1226534" cy="509353"/>
            </a:xfrm>
            <a:prstGeom prst="rect">
              <a:avLst/>
            </a:prstGeom>
          </p:spPr>
        </p:pic>
        <p:sp>
          <p:nvSpPr>
            <p:cNvPr id="55" name="Freeform 5" descr="Infinity sign">
              <a:extLst>
                <a:ext uri="{FF2B5EF4-FFF2-40B4-BE49-F238E27FC236}">
                  <a16:creationId xmlns:a16="http://schemas.microsoft.com/office/drawing/2014/main" id="{8712E6EF-94D1-764A-A970-2519CF16CD9A}"/>
                </a:ext>
              </a:extLst>
            </p:cNvPr>
            <p:cNvSpPr>
              <a:spLocks noEditPoints="1"/>
            </p:cNvSpPr>
            <p:nvPr/>
          </p:nvSpPr>
          <p:spPr bwMode="auto">
            <a:xfrm>
              <a:off x="10365326" y="6115840"/>
              <a:ext cx="215759" cy="111349"/>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pic>
        <p:nvPicPr>
          <p:cNvPr id="75" name="Picture 74" descr="Power BI logo">
            <a:extLst>
              <a:ext uri="{FF2B5EF4-FFF2-40B4-BE49-F238E27FC236}">
                <a16:creationId xmlns:a16="http://schemas.microsoft.com/office/drawing/2014/main" id="{95F813A4-8085-DE56-1CED-EA292526AC3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
        <p:nvSpPr>
          <p:cNvPr id="6" name="Slide Number Placeholder 5">
            <a:extLst>
              <a:ext uri="{FF2B5EF4-FFF2-40B4-BE49-F238E27FC236}">
                <a16:creationId xmlns:a16="http://schemas.microsoft.com/office/drawing/2014/main" id="{6500B94E-377A-A94B-8010-9CBA0814555C}"/>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E473FC0D-1244-9044-8C37-3944D4DF8599}"/>
              </a:ext>
              <a:ext uri="{C183D7F6-B498-43B3-948B-1728B52AA6E4}">
                <adec:decorative xmlns:adec="http://schemas.microsoft.com/office/drawing/2017/decorative" val="1"/>
              </a:ext>
            </a:extLst>
          </p:cNvPr>
          <p:cNvSpPr>
            <a:spLocks noGrp="1"/>
          </p:cNvSpPr>
          <p:nvPr>
            <p:ph type="ftr" sz="quarter" idx="24"/>
          </p:nvPr>
        </p:nvSpPr>
        <p:spPr>
          <a:xfrm>
            <a:off x="1007096" y="6311900"/>
            <a:ext cx="259720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Business intelligence</a:t>
            </a:r>
          </a:p>
        </p:txBody>
      </p:sp>
      <p:pic>
        <p:nvPicPr>
          <p:cNvPr id="78" name="Picture 77">
            <a:extLst>
              <a:ext uri="{FF2B5EF4-FFF2-40B4-BE49-F238E27FC236}">
                <a16:creationId xmlns:a16="http://schemas.microsoft.com/office/drawing/2014/main" id="{6CEEFC19-2841-E2C8-31B4-C35297B1F4D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58895" y="4598186"/>
            <a:ext cx="803056" cy="803056"/>
          </a:xfrm>
          <a:prstGeom prst="rect">
            <a:avLst/>
          </a:prstGeom>
        </p:spPr>
      </p:pic>
      <p:sp>
        <p:nvSpPr>
          <p:cNvPr id="74" name="TextBox 73">
            <a:extLst>
              <a:ext uri="{FF2B5EF4-FFF2-40B4-BE49-F238E27FC236}">
                <a16:creationId xmlns:a16="http://schemas.microsoft.com/office/drawing/2014/main" id="{D49B2D7D-306E-E1D6-47FB-9294B9090B43}"/>
              </a:ext>
            </a:extLst>
          </p:cNvPr>
          <p:cNvSpPr txBox="1"/>
          <p:nvPr/>
        </p:nvSpPr>
        <p:spPr>
          <a:xfrm>
            <a:off x="635000" y="5382127"/>
            <a:ext cx="1551450"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Kusto</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(real-time analytics)</a:t>
            </a:r>
          </a:p>
        </p:txBody>
      </p:sp>
      <p:pic>
        <p:nvPicPr>
          <p:cNvPr id="80" name="Picture 79">
            <a:extLst>
              <a:ext uri="{FF2B5EF4-FFF2-40B4-BE49-F238E27FC236}">
                <a16:creationId xmlns:a16="http://schemas.microsoft.com/office/drawing/2014/main" id="{BDAE8E11-BDD9-9BBC-23CF-1C3059C4627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94094" y="2130420"/>
            <a:ext cx="922507" cy="781127"/>
          </a:xfrm>
          <a:prstGeom prst="rect">
            <a:avLst/>
          </a:prstGeom>
        </p:spPr>
      </p:pic>
      <p:pic>
        <p:nvPicPr>
          <p:cNvPr id="82" name="Picture 81">
            <a:extLst>
              <a:ext uri="{FF2B5EF4-FFF2-40B4-BE49-F238E27FC236}">
                <a16:creationId xmlns:a16="http://schemas.microsoft.com/office/drawing/2014/main" id="{1074DA97-741D-45BB-6018-3FBA2B9B4D3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01416" y="3372447"/>
            <a:ext cx="805778" cy="716614"/>
          </a:xfrm>
          <a:prstGeom prst="rect">
            <a:avLst/>
          </a:prstGeom>
        </p:spPr>
      </p:pic>
      <p:sp>
        <p:nvSpPr>
          <p:cNvPr id="83" name="TextBox 82">
            <a:extLst>
              <a:ext uri="{FF2B5EF4-FFF2-40B4-BE49-F238E27FC236}">
                <a16:creationId xmlns:a16="http://schemas.microsoft.com/office/drawing/2014/main" id="{9ED4D04C-233E-B2DC-ED4C-2B39E5D81FF4}"/>
              </a:ext>
            </a:extLst>
          </p:cNvPr>
          <p:cNvSpPr txBox="1"/>
          <p:nvPr/>
        </p:nvSpPr>
        <p:spPr>
          <a:xfrm>
            <a:off x="722019" y="2957279"/>
            <a:ext cx="130702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Warehouse</a:t>
            </a:r>
          </a:p>
        </p:txBody>
      </p:sp>
      <p:sp>
        <p:nvSpPr>
          <p:cNvPr id="84" name="TextBox 83">
            <a:extLst>
              <a:ext uri="{FF2B5EF4-FFF2-40B4-BE49-F238E27FC236}">
                <a16:creationId xmlns:a16="http://schemas.microsoft.com/office/drawing/2014/main" id="{994787CD-50F8-9045-12F5-4B35C61FEADF}"/>
              </a:ext>
            </a:extLst>
          </p:cNvPr>
          <p:cNvSpPr txBox="1"/>
          <p:nvPr/>
        </p:nvSpPr>
        <p:spPr>
          <a:xfrm>
            <a:off x="961825" y="4175383"/>
            <a:ext cx="83638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a:t>
            </a:r>
          </a:p>
        </p:txBody>
      </p:sp>
      <p:cxnSp>
        <p:nvCxnSpPr>
          <p:cNvPr id="86" name="Connector: Elbow 85">
            <a:extLst>
              <a:ext uri="{FF2B5EF4-FFF2-40B4-BE49-F238E27FC236}">
                <a16:creationId xmlns:a16="http://schemas.microsoft.com/office/drawing/2014/main" id="{5D7AF1E5-AD40-7034-8E04-2DD0A4333E6D}"/>
              </a:ext>
            </a:extLst>
          </p:cNvPr>
          <p:cNvCxnSpPr/>
          <p:nvPr/>
        </p:nvCxnSpPr>
        <p:spPr>
          <a:xfrm>
            <a:off x="2186450" y="2640114"/>
            <a:ext cx="1005431" cy="928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08D02D2-3F77-CE11-9DC6-2F0C56E3CD1F}"/>
              </a:ext>
            </a:extLst>
          </p:cNvPr>
          <p:cNvCxnSpPr>
            <a:cxnSpLocks/>
          </p:cNvCxnSpPr>
          <p:nvPr/>
        </p:nvCxnSpPr>
        <p:spPr>
          <a:xfrm flipV="1">
            <a:off x="2140964" y="4283105"/>
            <a:ext cx="1050917" cy="7708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4814CC4-7324-2266-548E-D3CE4AA1A727}"/>
              </a:ext>
            </a:extLst>
          </p:cNvPr>
          <p:cNvCxnSpPr/>
          <p:nvPr/>
        </p:nvCxnSpPr>
        <p:spPr>
          <a:xfrm>
            <a:off x="2084378" y="3927466"/>
            <a:ext cx="110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71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35" presetClass="path" presetSubtype="0" decel="100000" fill="hold" nodeType="withEffect">
                                  <p:stCondLst>
                                    <p:cond delay="450"/>
                                  </p:stCondLst>
                                  <p:childTnLst>
                                    <p:animMotion origin="layout" path="M 3.19632E-6 4.76169E-6 L -0.01507 4.76169E-6 " pathEditMode="relative" rAng="0" ptsTypes="AA">
                                      <p:cBhvr>
                                        <p:cTn id="9" dur="500" spd="-100000" fill="hold"/>
                                        <p:tgtEl>
                                          <p:spTgt spid="28"/>
                                        </p:tgtEl>
                                        <p:attrNameLst>
                                          <p:attrName>ppt_x</p:attrName>
                                          <p:attrName>ppt_y</p:attrName>
                                        </p:attrNameLst>
                                      </p:cBhvr>
                                      <p:rCtr x="-753" y="0"/>
                                    </p:animMotion>
                                  </p:childTnLst>
                                </p:cTn>
                              </p:par>
                              <p:par>
                                <p:cTn id="10" presetID="10" presetClass="entr" presetSubtype="0" fill="hold" grpId="0" nodeType="withEffect">
                                  <p:stCondLst>
                                    <p:cond delay="6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35" presetClass="path" presetSubtype="0" decel="100000" fill="hold" grpId="1" nodeType="withEffect">
                                  <p:stCondLst>
                                    <p:cond delay="600"/>
                                  </p:stCondLst>
                                  <p:childTnLst>
                                    <p:animMotion origin="layout" path="M -2.3998E-7 -3.31366E-6 L -0.01506 -3.31366E-6 " pathEditMode="relative" rAng="0" ptsTypes="AA">
                                      <p:cBhvr>
                                        <p:cTn id="14" dur="500" spd="-100000" fill="hold"/>
                                        <p:tgtEl>
                                          <p:spTgt spid="34"/>
                                        </p:tgtEl>
                                        <p:attrNameLst>
                                          <p:attrName>ppt_x</p:attrName>
                                          <p:attrName>ppt_y</p:attrName>
                                        </p:attrNameLst>
                                      </p:cBhvr>
                                      <p:rCtr x="-753" y="0"/>
                                    </p:animMotion>
                                  </p:childTnLst>
                                </p:cTn>
                              </p:par>
                              <p:par>
                                <p:cTn id="15" presetID="10" presetClass="entr" presetSubtype="0" fill="hold" nodeType="withEffect">
                                  <p:stCondLst>
                                    <p:cond delay="6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35" presetClass="path" presetSubtype="0" decel="100000" fill="hold" nodeType="withEffect">
                                  <p:stCondLst>
                                    <p:cond delay="600"/>
                                  </p:stCondLst>
                                  <p:childTnLst>
                                    <p:animMotion origin="layout" path="M -2.3998E-7 -3.31366E-6 L -0.01506 -3.31366E-6 " pathEditMode="relative" rAng="0" ptsTypes="AA">
                                      <p:cBhvr>
                                        <p:cTn id="19" dur="500" spd="-100000" fill="hold"/>
                                        <p:tgtEl>
                                          <p:spTgt spid="3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8BF2-91F5-E0C3-2D98-67FFBF9A3B0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6146BA-3218-2846-941D-3F696BAAB8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05024" y="457200"/>
            <a:ext cx="5362643" cy="203306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2D50C468-2086-D47F-2E8C-0A73E8D554CB}"/>
              </a:ext>
            </a:extLst>
          </p:cNvPr>
          <p:cNvSpPr>
            <a:spLocks noGrp="1"/>
          </p:cNvSpPr>
          <p:nvPr>
            <p:ph type="title"/>
          </p:nvPr>
        </p:nvSpPr>
        <p:spPr>
          <a:xfrm>
            <a:off x="588263" y="457200"/>
            <a:ext cx="5592043" cy="553998"/>
          </a:xfrm>
        </p:spPr>
        <p:txBody>
          <a:bodyPr>
            <a:normAutofit fontScale="90000"/>
          </a:bodyPr>
          <a:lstStyle/>
          <a:p>
            <a:r>
              <a:rPr lang="en-US"/>
              <a:t>Module 3 – Reports in Power BI</a:t>
            </a:r>
          </a:p>
        </p:txBody>
      </p:sp>
      <p:sp>
        <p:nvSpPr>
          <p:cNvPr id="3" name="Content Placeholder 2">
            <a:extLst>
              <a:ext uri="{FF2B5EF4-FFF2-40B4-BE49-F238E27FC236}">
                <a16:creationId xmlns:a16="http://schemas.microsoft.com/office/drawing/2014/main" id="{439CE33C-7607-8C83-A7F0-4739B3E15EB9}"/>
              </a:ext>
            </a:extLst>
          </p:cNvPr>
          <p:cNvSpPr>
            <a:spLocks noGrp="1"/>
          </p:cNvSpPr>
          <p:nvPr>
            <p:ph sz="quarter" idx="10"/>
          </p:nvPr>
        </p:nvSpPr>
        <p:spPr>
          <a:xfrm>
            <a:off x="584199" y="1647316"/>
            <a:ext cx="5362643" cy="1296922"/>
          </a:xfrm>
        </p:spPr>
        <p:txBody>
          <a:bodyPr/>
          <a:lstStyle/>
          <a:p>
            <a:pPr marL="0" indent="0">
              <a:buNone/>
            </a:pPr>
            <a:r>
              <a:rPr lang="en-US"/>
              <a:t>Goals: Build a reports in Power BI to display real-time data. </a:t>
            </a:r>
          </a:p>
          <a:p>
            <a:pPr marL="0" indent="0">
              <a:buNone/>
            </a:pPr>
            <a:endParaRPr lang="en-US"/>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5" name="Picture 4">
            <a:extLst>
              <a:ext uri="{FF2B5EF4-FFF2-40B4-BE49-F238E27FC236}">
                <a16:creationId xmlns:a16="http://schemas.microsoft.com/office/drawing/2014/main" id="{D99517AC-3A0B-2E41-8BF0-E36A219AA6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7020" y="2816692"/>
            <a:ext cx="7040647" cy="376553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6447CA26-15F7-B5CF-A57B-5D8FE7F33C90}"/>
              </a:ext>
            </a:extLst>
          </p:cNvPr>
          <p:cNvSpPr txBox="1">
            <a:spLocks/>
          </p:cNvSpPr>
          <p:nvPr/>
        </p:nvSpPr>
        <p:spPr>
          <a:xfrm>
            <a:off x="629597" y="2756776"/>
            <a:ext cx="3884038"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KQL is the ideal engine to power fast, real-time dashboards. Using a combination of KQL summarizations and Power BI functions, compelling visuals can be created.</a:t>
            </a:r>
          </a:p>
        </p:txBody>
      </p:sp>
    </p:spTree>
    <p:extLst>
      <p:ext uri="{BB962C8B-B14F-4D97-AF65-F5344CB8AC3E}">
        <p14:creationId xmlns:p14="http://schemas.microsoft.com/office/powerpoint/2010/main" val="13060401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4</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Data Activator</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25867271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5A61B3-8266-2821-2818-97F8E20F46B1}"/>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Trigger actions on all your data, from one place</a:t>
            </a:r>
          </a:p>
        </p:txBody>
      </p:sp>
      <p:sp>
        <p:nvSpPr>
          <p:cNvPr id="5" name="Footer Placeholder 4">
            <a:extLst>
              <a:ext uri="{FF2B5EF4-FFF2-40B4-BE49-F238E27FC236}">
                <a16:creationId xmlns:a16="http://schemas.microsoft.com/office/drawing/2014/main" id="{91B19461-0E43-A2E1-C46C-BC052E856730}"/>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6" name="Slide Number Placeholder 5">
            <a:extLst>
              <a:ext uri="{FF2B5EF4-FFF2-40B4-BE49-F238E27FC236}">
                <a16:creationId xmlns:a16="http://schemas.microsoft.com/office/drawing/2014/main" id="{9487F59B-4B61-2601-D9BC-D9EBB32F76D5}"/>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grpSp>
        <p:nvGrpSpPr>
          <p:cNvPr id="7" name="Group 6">
            <a:extLst>
              <a:ext uri="{FF2B5EF4-FFF2-40B4-BE49-F238E27FC236}">
                <a16:creationId xmlns:a16="http://schemas.microsoft.com/office/drawing/2014/main" id="{2241C542-D3AC-90B8-965C-87F7F8998E01}"/>
              </a:ext>
              <a:ext uri="{C183D7F6-B498-43B3-948B-1728B52AA6E4}">
                <adec:decorative xmlns:adec="http://schemas.microsoft.com/office/drawing/2017/decorative" val="1"/>
              </a:ext>
            </a:extLst>
          </p:cNvPr>
          <p:cNvGrpSpPr/>
          <p:nvPr/>
        </p:nvGrpSpPr>
        <p:grpSpPr>
          <a:xfrm>
            <a:off x="803952" y="1574388"/>
            <a:ext cx="10584097" cy="4468050"/>
            <a:chOff x="803952" y="1574388"/>
            <a:chExt cx="10584097" cy="4468050"/>
          </a:xfrm>
        </p:grpSpPr>
        <p:sp>
          <p:nvSpPr>
            <p:cNvPr id="8" name="Rounded Rectangle 2">
              <a:extLst>
                <a:ext uri="{FF2B5EF4-FFF2-40B4-BE49-F238E27FC236}">
                  <a16:creationId xmlns:a16="http://schemas.microsoft.com/office/drawing/2014/main" id="{5F2AA835-A4E6-1B05-1E46-A6556AFE52B0}"/>
                </a:ext>
              </a:extLst>
            </p:cNvPr>
            <p:cNvSpPr/>
            <p:nvPr/>
          </p:nvSpPr>
          <p:spPr>
            <a:xfrm>
              <a:off x="803952" y="1585501"/>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 name="TextBox 134">
              <a:extLst>
                <a:ext uri="{FF2B5EF4-FFF2-40B4-BE49-F238E27FC236}">
                  <a16:creationId xmlns:a16="http://schemas.microsoft.com/office/drawing/2014/main" id="{F786E975-637A-B34F-87A1-EFB740E4AAFB}"/>
                </a:ext>
              </a:extLst>
            </p:cNvPr>
            <p:cNvSpPr txBox="1"/>
            <p:nvPr/>
          </p:nvSpPr>
          <p:spPr>
            <a:xfrm>
              <a:off x="1660620" y="4331269"/>
              <a:ext cx="1761346" cy="715452"/>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Real Time Analytics</a:t>
              </a:r>
            </a:p>
          </p:txBody>
        </p:sp>
        <p:sp>
          <p:nvSpPr>
            <p:cNvPr id="10" name="TextBox 133">
              <a:extLst>
                <a:ext uri="{FF2B5EF4-FFF2-40B4-BE49-F238E27FC236}">
                  <a16:creationId xmlns:a16="http://schemas.microsoft.com/office/drawing/2014/main" id="{953CFD21-54CE-BA60-7F4B-66BF857484D4}"/>
                </a:ext>
              </a:extLst>
            </p:cNvPr>
            <p:cNvSpPr txBox="1"/>
            <p:nvPr/>
          </p:nvSpPr>
          <p:spPr>
            <a:xfrm>
              <a:off x="1660620" y="3634726"/>
              <a:ext cx="1542547" cy="715452"/>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Warehouse</a:t>
              </a:r>
            </a:p>
          </p:txBody>
        </p:sp>
        <p:sp>
          <p:nvSpPr>
            <p:cNvPr id="11" name="TextBox 132">
              <a:extLst>
                <a:ext uri="{FF2B5EF4-FFF2-40B4-BE49-F238E27FC236}">
                  <a16:creationId xmlns:a16="http://schemas.microsoft.com/office/drawing/2014/main" id="{F42DEC57-7CA6-5B92-8ACC-49F098BEA8B6}"/>
                </a:ext>
              </a:extLst>
            </p:cNvPr>
            <p:cNvSpPr txBox="1"/>
            <p:nvPr/>
          </p:nvSpPr>
          <p:spPr>
            <a:xfrm>
              <a:off x="1660620" y="3104453"/>
              <a:ext cx="1542547" cy="435376"/>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BI</a:t>
              </a:r>
            </a:p>
          </p:txBody>
        </p:sp>
        <p:pic>
          <p:nvPicPr>
            <p:cNvPr id="12" name="Picture 11" descr="Icon&#10;&#10;Description automatically generated">
              <a:extLst>
                <a:ext uri="{FF2B5EF4-FFF2-40B4-BE49-F238E27FC236}">
                  <a16:creationId xmlns:a16="http://schemas.microsoft.com/office/drawing/2014/main" id="{6DD70A29-9A28-027A-4392-569DA57820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3803" y="2906137"/>
              <a:ext cx="816232" cy="816232"/>
            </a:xfrm>
            <a:prstGeom prst="rect">
              <a:avLst/>
            </a:prstGeom>
          </p:spPr>
        </p:pic>
        <p:sp>
          <p:nvSpPr>
            <p:cNvPr id="13" name="TextBox 139">
              <a:extLst>
                <a:ext uri="{FF2B5EF4-FFF2-40B4-BE49-F238E27FC236}">
                  <a16:creationId xmlns:a16="http://schemas.microsoft.com/office/drawing/2014/main" id="{C1AEFFDE-7FCD-5DA8-54CE-84F8B1A60D54}"/>
                </a:ext>
              </a:extLst>
            </p:cNvPr>
            <p:cNvSpPr txBox="1"/>
            <p:nvPr/>
          </p:nvSpPr>
          <p:spPr>
            <a:xfrm>
              <a:off x="1508600" y="5093087"/>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Calibri Light" panose="020F0302020204030204"/>
                  <a:ea typeface="+mn-ea"/>
                  <a:cs typeface="Segoe UI Semibold" panose="020B0502040204020203" pitchFamily="34" charset="0"/>
                </a:rPr>
                <a:t>…</a:t>
              </a:r>
            </a:p>
          </p:txBody>
        </p:sp>
        <p:grpSp>
          <p:nvGrpSpPr>
            <p:cNvPr id="14" name="Group 13">
              <a:extLst>
                <a:ext uri="{FF2B5EF4-FFF2-40B4-BE49-F238E27FC236}">
                  <a16:creationId xmlns:a16="http://schemas.microsoft.com/office/drawing/2014/main" id="{E21C6007-5507-BF9E-1C65-774367EEB244}"/>
                </a:ext>
              </a:extLst>
            </p:cNvPr>
            <p:cNvGrpSpPr/>
            <p:nvPr/>
          </p:nvGrpSpPr>
          <p:grpSpPr>
            <a:xfrm>
              <a:off x="8607153" y="1574388"/>
              <a:ext cx="2780896" cy="4468050"/>
              <a:chOff x="8609693" y="1613282"/>
              <a:chExt cx="2780896" cy="4468050"/>
            </a:xfrm>
          </p:grpSpPr>
          <p:sp>
            <p:nvSpPr>
              <p:cNvPr id="48" name="Rounded Rectangle 42">
                <a:extLst>
                  <a:ext uri="{FF2B5EF4-FFF2-40B4-BE49-F238E27FC236}">
                    <a16:creationId xmlns:a16="http://schemas.microsoft.com/office/drawing/2014/main" id="{7F88CCC6-7453-93CC-16DA-EE7FD2210397}"/>
                  </a:ext>
                </a:extLst>
              </p:cNvPr>
              <p:cNvSpPr/>
              <p:nvPr/>
            </p:nvSpPr>
            <p:spPr>
              <a:xfrm>
                <a:off x="8609693" y="1624395"/>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49" name="Straight Connector 48">
                <a:extLst>
                  <a:ext uri="{FF2B5EF4-FFF2-40B4-BE49-F238E27FC236}">
                    <a16:creationId xmlns:a16="http://schemas.microsoft.com/office/drawing/2014/main" id="{1830D609-2158-3AE5-9DA8-C4C0ED8FB255}"/>
                  </a:ext>
                  <a:ext uri="{C183D7F6-B498-43B3-948B-1728B52AA6E4}">
                    <adec:decorative xmlns:adec="http://schemas.microsoft.com/office/drawing/2017/decorative" val="1"/>
                  </a:ext>
                </a:extLst>
              </p:cNvPr>
              <p:cNvCxnSpPr>
                <a:cxnSpLocks/>
              </p:cNvCxnSpPr>
              <p:nvPr/>
            </p:nvCxnSpPr>
            <p:spPr>
              <a:xfrm>
                <a:off x="8609693" y="2516568"/>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798E2285-2523-0078-4699-88A37AB865B9}"/>
                  </a:ext>
                  <a:ext uri="{C183D7F6-B498-43B3-948B-1728B52AA6E4}">
                    <adec:decorative xmlns:adec="http://schemas.microsoft.com/office/drawing/2017/decorative" val="1"/>
                  </a:ext>
                </a:extLst>
              </p:cNvPr>
              <p:cNvCxnSpPr>
                <a:cxnSpLocks/>
              </p:cNvCxnSpPr>
              <p:nvPr/>
            </p:nvCxnSpPr>
            <p:spPr>
              <a:xfrm>
                <a:off x="8609693" y="3408742"/>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1" name="Straight Connector 50">
                <a:extLst>
                  <a:ext uri="{FF2B5EF4-FFF2-40B4-BE49-F238E27FC236}">
                    <a16:creationId xmlns:a16="http://schemas.microsoft.com/office/drawing/2014/main" id="{182E95AD-65AD-F218-A4CC-2F29FF3103DB}"/>
                  </a:ext>
                  <a:ext uri="{C183D7F6-B498-43B3-948B-1728B52AA6E4}">
                    <adec:decorative xmlns:adec="http://schemas.microsoft.com/office/drawing/2017/decorative" val="1"/>
                  </a:ext>
                </a:extLst>
              </p:cNvPr>
              <p:cNvCxnSpPr>
                <a:cxnSpLocks/>
              </p:cNvCxnSpPr>
              <p:nvPr/>
            </p:nvCxnSpPr>
            <p:spPr>
              <a:xfrm>
                <a:off x="8609693" y="4300915"/>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2" name="Straight Connector 51">
                <a:extLst>
                  <a:ext uri="{FF2B5EF4-FFF2-40B4-BE49-F238E27FC236}">
                    <a16:creationId xmlns:a16="http://schemas.microsoft.com/office/drawing/2014/main" id="{DED6D0AE-C6F2-CDC6-42A3-A4C5AD92B634}"/>
                  </a:ext>
                  <a:ext uri="{C183D7F6-B498-43B3-948B-1728B52AA6E4}">
                    <adec:decorative xmlns:adec="http://schemas.microsoft.com/office/drawing/2017/decorative" val="1"/>
                  </a:ext>
                </a:extLst>
              </p:cNvPr>
              <p:cNvCxnSpPr>
                <a:cxnSpLocks/>
              </p:cNvCxnSpPr>
              <p:nvPr/>
            </p:nvCxnSpPr>
            <p:spPr>
              <a:xfrm>
                <a:off x="8609693" y="5193091"/>
                <a:ext cx="2780896" cy="0"/>
              </a:xfrm>
              <a:prstGeom prst="line">
                <a:avLst/>
              </a:prstGeom>
              <a:noFill/>
              <a:ln w="9525" cap="flat" cmpd="sng" algn="ctr">
                <a:solidFill>
                  <a:srgbClr val="FFFFFF">
                    <a:alpha val="20000"/>
                  </a:srgbClr>
                </a:solidFill>
                <a:prstDash val="solid"/>
                <a:headEnd type="none" w="lg" len="med"/>
                <a:tailEnd type="none" w="lg" len="med"/>
              </a:ln>
              <a:effectLst/>
            </p:spPr>
          </p:cxnSp>
          <p:pic>
            <p:nvPicPr>
              <p:cNvPr id="53" name="Picture 52" descr="Icon&#10;&#10;Description automatically generated">
                <a:extLst>
                  <a:ext uri="{FF2B5EF4-FFF2-40B4-BE49-F238E27FC236}">
                    <a16:creationId xmlns:a16="http://schemas.microsoft.com/office/drawing/2014/main" id="{041BAE56-5BAF-A230-DF0F-15AC91A47D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57141" y="1613282"/>
                <a:ext cx="914400" cy="914400"/>
              </a:xfrm>
              <a:prstGeom prst="rect">
                <a:avLst/>
              </a:prstGeom>
            </p:spPr>
          </p:pic>
          <p:pic>
            <p:nvPicPr>
              <p:cNvPr id="54" name="Picture 53" descr="Icon&#10;&#10;Description automatically generated">
                <a:extLst>
                  <a:ext uri="{FF2B5EF4-FFF2-40B4-BE49-F238E27FC236}">
                    <a16:creationId xmlns:a16="http://schemas.microsoft.com/office/drawing/2014/main" id="{ADA32733-CECC-0EE6-1C0C-C80E22D635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7141" y="3397630"/>
                <a:ext cx="914400" cy="914400"/>
              </a:xfrm>
              <a:prstGeom prst="rect">
                <a:avLst/>
              </a:prstGeom>
            </p:spPr>
          </p:pic>
          <p:pic>
            <p:nvPicPr>
              <p:cNvPr id="55" name="Picture 54" descr="Icon&#10;&#10;Description automatically generated">
                <a:extLst>
                  <a:ext uri="{FF2B5EF4-FFF2-40B4-BE49-F238E27FC236}">
                    <a16:creationId xmlns:a16="http://schemas.microsoft.com/office/drawing/2014/main" id="{23E447B3-2F04-C180-3E3F-16FE22E8576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57141" y="2505456"/>
                <a:ext cx="914400" cy="914400"/>
              </a:xfrm>
              <a:prstGeom prst="rect">
                <a:avLst/>
              </a:prstGeom>
            </p:spPr>
          </p:pic>
          <p:sp>
            <p:nvSpPr>
              <p:cNvPr id="56" name="TextBox 143">
                <a:extLst>
                  <a:ext uri="{FF2B5EF4-FFF2-40B4-BE49-F238E27FC236}">
                    <a16:creationId xmlns:a16="http://schemas.microsoft.com/office/drawing/2014/main" id="{FEC14850-CE01-3D4F-A862-B3FDE262CD77}"/>
                  </a:ext>
                </a:extLst>
              </p:cNvPr>
              <p:cNvSpPr txBox="1"/>
              <p:nvPr/>
            </p:nvSpPr>
            <p:spPr>
              <a:xfrm>
                <a:off x="9734233" y="1842761"/>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7" name="TextBox 144">
                <a:extLst>
                  <a:ext uri="{FF2B5EF4-FFF2-40B4-BE49-F238E27FC236}">
                    <a16:creationId xmlns:a16="http://schemas.microsoft.com/office/drawing/2014/main" id="{4F403CCB-C143-3848-3D8E-99084387BE5A}"/>
                  </a:ext>
                </a:extLst>
              </p:cNvPr>
              <p:cNvSpPr txBox="1"/>
              <p:nvPr/>
            </p:nvSpPr>
            <p:spPr>
              <a:xfrm>
                <a:off x="9734233" y="2727045"/>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8" name="TextBox 145">
                <a:extLst>
                  <a:ext uri="{FF2B5EF4-FFF2-40B4-BE49-F238E27FC236}">
                    <a16:creationId xmlns:a16="http://schemas.microsoft.com/office/drawing/2014/main" id="{47F8F834-528A-3342-D743-12948ACCDD11}"/>
                  </a:ext>
                </a:extLst>
              </p:cNvPr>
              <p:cNvSpPr txBox="1"/>
              <p:nvPr/>
            </p:nvSpPr>
            <p:spPr>
              <a:xfrm>
                <a:off x="9734233" y="3509699"/>
                <a:ext cx="1371600" cy="677108"/>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9" name="TextBox 147">
                <a:extLst>
                  <a:ext uri="{FF2B5EF4-FFF2-40B4-BE49-F238E27FC236}">
                    <a16:creationId xmlns:a16="http://schemas.microsoft.com/office/drawing/2014/main" id="{04DCF6DD-52DB-3943-B6A1-CEFD285B1FA2}"/>
                  </a:ext>
                </a:extLst>
              </p:cNvPr>
              <p:cNvSpPr txBox="1"/>
              <p:nvPr/>
            </p:nvSpPr>
            <p:spPr>
              <a:xfrm>
                <a:off x="9734233" y="4511392"/>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60" name="Picture 59" descr="Icon&#10;&#10;Description automatically generated">
                <a:extLst>
                  <a:ext uri="{FF2B5EF4-FFF2-40B4-BE49-F238E27FC236}">
                    <a16:creationId xmlns:a16="http://schemas.microsoft.com/office/drawing/2014/main" id="{768FC51A-FECA-34A5-6FAA-E7EA601CAE8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7628" t="-17628" r="-17628" b="-17628"/>
              <a:stretch/>
            </p:blipFill>
            <p:spPr>
              <a:xfrm>
                <a:off x="8857141" y="4289804"/>
                <a:ext cx="914400" cy="914400"/>
              </a:xfrm>
              <a:prstGeom prst="rect">
                <a:avLst/>
              </a:prstGeom>
            </p:spPr>
          </p:pic>
          <p:sp>
            <p:nvSpPr>
              <p:cNvPr id="61" name="TextBox 202">
                <a:extLst>
                  <a:ext uri="{FF2B5EF4-FFF2-40B4-BE49-F238E27FC236}">
                    <a16:creationId xmlns:a16="http://schemas.microsoft.com/office/drawing/2014/main" id="{2AE9D088-37F6-346F-A01E-86681DB11F6A}"/>
                  </a:ext>
                </a:extLst>
              </p:cNvPr>
              <p:cNvSpPr txBox="1"/>
              <p:nvPr/>
            </p:nvSpPr>
            <p:spPr>
              <a:xfrm>
                <a:off x="9314341" y="5334850"/>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t>
                </a:r>
              </a:p>
            </p:txBody>
          </p:sp>
        </p:grpSp>
        <p:grpSp>
          <p:nvGrpSpPr>
            <p:cNvPr id="15" name="Group 14">
              <a:extLst>
                <a:ext uri="{FF2B5EF4-FFF2-40B4-BE49-F238E27FC236}">
                  <a16:creationId xmlns:a16="http://schemas.microsoft.com/office/drawing/2014/main" id="{2EF18FC8-4234-AF39-24E1-D95A936AE781}"/>
                </a:ext>
              </a:extLst>
            </p:cNvPr>
            <p:cNvGrpSpPr/>
            <p:nvPr/>
          </p:nvGrpSpPr>
          <p:grpSpPr>
            <a:xfrm>
              <a:off x="3712779" y="1585501"/>
              <a:ext cx="4766442" cy="4456937"/>
              <a:chOff x="3715319" y="1624395"/>
              <a:chExt cx="4766442" cy="4456937"/>
            </a:xfrm>
          </p:grpSpPr>
          <p:sp>
            <p:nvSpPr>
              <p:cNvPr id="34" name="Rounded Rectangle 28">
                <a:extLst>
                  <a:ext uri="{FF2B5EF4-FFF2-40B4-BE49-F238E27FC236}">
                    <a16:creationId xmlns:a16="http://schemas.microsoft.com/office/drawing/2014/main" id="{57C20C3E-6E4A-203E-7DC3-C2008DDB05C7}"/>
                  </a:ext>
                </a:extLst>
              </p:cNvPr>
              <p:cNvSpPr/>
              <p:nvPr/>
            </p:nvSpPr>
            <p:spPr>
              <a:xfrm>
                <a:off x="3715319" y="1624395"/>
                <a:ext cx="4766442" cy="4456937"/>
              </a:xfrm>
              <a:prstGeom prst="roundRect">
                <a:avLst>
                  <a:gd name="adj" fmla="val 181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5" name="Title 6">
                <a:extLst>
                  <a:ext uri="{FF2B5EF4-FFF2-40B4-BE49-F238E27FC236}">
                    <a16:creationId xmlns:a16="http://schemas.microsoft.com/office/drawing/2014/main" id="{9845ACDF-5CA2-14B2-C66E-18823B28A76B}"/>
                  </a:ext>
                </a:extLst>
              </p:cNvPr>
              <p:cNvSpPr txBox="1">
                <a:spLocks/>
              </p:cNvSpPr>
              <p:nvPr/>
            </p:nvSpPr>
            <p:spPr>
              <a:xfrm>
                <a:off x="4587312" y="2886815"/>
                <a:ext cx="2935537" cy="502178"/>
              </a:xfrm>
              <a:prstGeom prst="rect">
                <a:avLst/>
              </a:prstGeom>
            </p:spPr>
            <p:txBody>
              <a:bodyPr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Data Activator</a:t>
                </a:r>
              </a:p>
            </p:txBody>
          </p:sp>
          <p:sp>
            <p:nvSpPr>
              <p:cNvPr id="36" name="Rounded Rectangle 30">
                <a:extLst>
                  <a:ext uri="{FF2B5EF4-FFF2-40B4-BE49-F238E27FC236}">
                    <a16:creationId xmlns:a16="http://schemas.microsoft.com/office/drawing/2014/main" id="{E5F87455-4CF4-129B-F2E7-CB69AB0E365E}"/>
                  </a:ext>
                </a:extLst>
              </p:cNvPr>
              <p:cNvSpPr/>
              <p:nvPr/>
            </p:nvSpPr>
            <p:spPr>
              <a:xfrm>
                <a:off x="4329684" y="3626015"/>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No-code user experiences</a:t>
                </a:r>
              </a:p>
            </p:txBody>
          </p:sp>
          <p:pic>
            <p:nvPicPr>
              <p:cNvPr id="37" name="Graphic 165">
                <a:extLst>
                  <a:ext uri="{FF2B5EF4-FFF2-40B4-BE49-F238E27FC236}">
                    <a16:creationId xmlns:a16="http://schemas.microsoft.com/office/drawing/2014/main" id="{46FF8998-ACA8-09D6-AB94-FACBF8C40B7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75878" y="2067959"/>
                <a:ext cx="645325" cy="647847"/>
              </a:xfrm>
              <a:prstGeom prst="rect">
                <a:avLst/>
              </a:prstGeom>
            </p:spPr>
          </p:pic>
          <p:sp>
            <p:nvSpPr>
              <p:cNvPr id="38" name="Rounded Rectangle 32">
                <a:extLst>
                  <a:ext uri="{FF2B5EF4-FFF2-40B4-BE49-F238E27FC236}">
                    <a16:creationId xmlns:a16="http://schemas.microsoft.com/office/drawing/2014/main" id="{A2303A85-AC66-8D8A-7833-7739FA6CC30B}"/>
                  </a:ext>
                </a:extLst>
              </p:cNvPr>
              <p:cNvSpPr/>
              <p:nvPr/>
            </p:nvSpPr>
            <p:spPr>
              <a:xfrm>
                <a:off x="4329684" y="5250403"/>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Real-time stream processing</a:t>
                </a:r>
              </a:p>
            </p:txBody>
          </p:sp>
          <p:grpSp>
            <p:nvGrpSpPr>
              <p:cNvPr id="39" name="Group 38">
                <a:extLst>
                  <a:ext uri="{FF2B5EF4-FFF2-40B4-BE49-F238E27FC236}">
                    <a16:creationId xmlns:a16="http://schemas.microsoft.com/office/drawing/2014/main" id="{FF75640B-F5A0-A585-E422-A22C9A9D5CF4}"/>
                  </a:ext>
                </a:extLst>
              </p:cNvPr>
              <p:cNvGrpSpPr/>
              <p:nvPr/>
            </p:nvGrpSpPr>
            <p:grpSpPr>
              <a:xfrm>
                <a:off x="4587312" y="4280569"/>
                <a:ext cx="3002489" cy="768986"/>
                <a:chOff x="4587312" y="4280569"/>
                <a:chExt cx="3002489" cy="768986"/>
              </a:xfrm>
            </p:grpSpPr>
            <p:sp>
              <p:nvSpPr>
                <p:cNvPr id="40" name="TextBox 158">
                  <a:extLst>
                    <a:ext uri="{FF2B5EF4-FFF2-40B4-BE49-F238E27FC236}">
                      <a16:creationId xmlns:a16="http://schemas.microsoft.com/office/drawing/2014/main" id="{6F951D0C-71C2-7DEB-AFAA-2D44D0D0DE49}"/>
                    </a:ext>
                  </a:extLst>
                </p:cNvPr>
                <p:cNvSpPr txBox="1"/>
                <p:nvPr/>
              </p:nvSpPr>
              <p:spPr>
                <a:xfrm>
                  <a:off x="4587312" y="4834688"/>
                  <a:ext cx="86914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Models</a:t>
                  </a:r>
                </a:p>
              </p:txBody>
            </p:sp>
            <p:sp>
              <p:nvSpPr>
                <p:cNvPr id="41" name="TextBox 159">
                  <a:extLst>
                    <a:ext uri="{FF2B5EF4-FFF2-40B4-BE49-F238E27FC236}">
                      <a16:creationId xmlns:a16="http://schemas.microsoft.com/office/drawing/2014/main" id="{0B81DD29-744C-0D05-2428-5232D4F44624}"/>
                    </a:ext>
                  </a:extLst>
                </p:cNvPr>
                <p:cNvSpPr txBox="1"/>
                <p:nvPr/>
              </p:nvSpPr>
              <p:spPr>
                <a:xfrm>
                  <a:off x="5756940" y="4834688"/>
                  <a:ext cx="683200"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Rules</a:t>
                  </a:r>
                </a:p>
              </p:txBody>
            </p:sp>
            <p:sp>
              <p:nvSpPr>
                <p:cNvPr id="42" name="TextBox 160">
                  <a:extLst>
                    <a:ext uri="{FF2B5EF4-FFF2-40B4-BE49-F238E27FC236}">
                      <a16:creationId xmlns:a16="http://schemas.microsoft.com/office/drawing/2014/main" id="{F291CFA9-A1C6-3786-C979-9947BD8D24EE}"/>
                    </a:ext>
                  </a:extLst>
                </p:cNvPr>
                <p:cNvSpPr txBox="1"/>
                <p:nvPr/>
              </p:nvSpPr>
              <p:spPr>
                <a:xfrm>
                  <a:off x="6659162" y="4834688"/>
                  <a:ext cx="93063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Triggers</a:t>
                  </a:r>
                </a:p>
              </p:txBody>
            </p:sp>
            <p:grpSp>
              <p:nvGrpSpPr>
                <p:cNvPr id="43" name="Group 42">
                  <a:extLst>
                    <a:ext uri="{FF2B5EF4-FFF2-40B4-BE49-F238E27FC236}">
                      <a16:creationId xmlns:a16="http://schemas.microsoft.com/office/drawing/2014/main" id="{D5BE6FE3-D681-AADA-1573-F973345E5AEE}"/>
                    </a:ext>
                  </a:extLst>
                </p:cNvPr>
                <p:cNvGrpSpPr/>
                <p:nvPr/>
              </p:nvGrpSpPr>
              <p:grpSpPr>
                <a:xfrm>
                  <a:off x="4820659" y="4280569"/>
                  <a:ext cx="402467" cy="402609"/>
                  <a:chOff x="1216440" y="-1583690"/>
                  <a:chExt cx="190500" cy="190568"/>
                </a:xfrm>
              </p:grpSpPr>
              <p:sp>
                <p:nvSpPr>
                  <p:cNvPr id="46" name="Freeform 40">
                    <a:extLst>
                      <a:ext uri="{FF2B5EF4-FFF2-40B4-BE49-F238E27FC236}">
                        <a16:creationId xmlns:a16="http://schemas.microsoft.com/office/drawing/2014/main" id="{818EBA50-7B42-7431-DBD8-79DF096C2A2E}"/>
                      </a:ext>
                    </a:extLst>
                  </p:cNvPr>
                  <p:cNvSpPr/>
                  <p:nvPr/>
                </p:nvSpPr>
                <p:spPr>
                  <a:xfrm>
                    <a:off x="1216440" y="-1583690"/>
                    <a:ext cx="128197" cy="128265"/>
                  </a:xfrm>
                  <a:custGeom>
                    <a:avLst/>
                    <a:gdLst>
                      <a:gd name="connsiteX0" fmla="*/ 0 w 128197"/>
                      <a:gd name="connsiteY0" fmla="*/ 64362 h 128265"/>
                      <a:gd name="connsiteX1" fmla="*/ 64225 w 128197"/>
                      <a:gd name="connsiteY1" fmla="*/ 0 h 128265"/>
                      <a:gd name="connsiteX2" fmla="*/ 128197 w 128197"/>
                      <a:gd name="connsiteY2" fmla="*/ 57219 h 128265"/>
                      <a:gd name="connsiteX3" fmla="*/ 97631 w 128197"/>
                      <a:gd name="connsiteY3" fmla="*/ 57219 h 128265"/>
                      <a:gd name="connsiteX4" fmla="*/ 57150 w 128197"/>
                      <a:gd name="connsiteY4" fmla="*/ 97700 h 128265"/>
                      <a:gd name="connsiteX5" fmla="*/ 57150 w 128197"/>
                      <a:gd name="connsiteY5" fmla="*/ 128265 h 128265"/>
                      <a:gd name="connsiteX6" fmla="*/ 0 w 128197"/>
                      <a:gd name="connsiteY6" fmla="*/ 64362 h 12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97" h="128265">
                        <a:moveTo>
                          <a:pt x="0" y="64362"/>
                        </a:moveTo>
                        <a:cubicBezTo>
                          <a:pt x="-38" y="28854"/>
                          <a:pt x="28717" y="38"/>
                          <a:pt x="64225" y="0"/>
                        </a:cubicBez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lose/>
                      </a:path>
                    </a:pathLst>
                  </a:custGeom>
                  <a:solidFill>
                    <a:srgbClr val="49C5B1"/>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41">
                    <a:extLst>
                      <a:ext uri="{FF2B5EF4-FFF2-40B4-BE49-F238E27FC236}">
                        <a16:creationId xmlns:a16="http://schemas.microsoft.com/office/drawing/2014/main" id="{B73C0B96-9897-3F36-253A-4FA9B89FF57D}"/>
                      </a:ext>
                    </a:extLst>
                  </p:cNvPr>
                  <p:cNvSpPr/>
                  <p:nvPr/>
                </p:nvSpPr>
                <p:spPr>
                  <a:xfrm>
                    <a:off x="1283115" y="-1516947"/>
                    <a:ext cx="123825" cy="123825"/>
                  </a:xfrm>
                  <a:custGeom>
                    <a:avLst/>
                    <a:gdLst>
                      <a:gd name="connsiteX0" fmla="*/ 30956 w 123825"/>
                      <a:gd name="connsiteY0" fmla="*/ 0 h 123825"/>
                      <a:gd name="connsiteX1" fmla="*/ 0 w 123825"/>
                      <a:gd name="connsiteY1" fmla="*/ 30956 h 123825"/>
                      <a:gd name="connsiteX2" fmla="*/ 0 w 123825"/>
                      <a:gd name="connsiteY2" fmla="*/ 92869 h 123825"/>
                      <a:gd name="connsiteX3" fmla="*/ 30956 w 123825"/>
                      <a:gd name="connsiteY3" fmla="*/ 123825 h 123825"/>
                      <a:gd name="connsiteX4" fmla="*/ 92869 w 123825"/>
                      <a:gd name="connsiteY4" fmla="*/ 123825 h 123825"/>
                      <a:gd name="connsiteX5" fmla="*/ 123825 w 123825"/>
                      <a:gd name="connsiteY5" fmla="*/ 92869 h 123825"/>
                      <a:gd name="connsiteX6" fmla="*/ 123825 w 123825"/>
                      <a:gd name="connsiteY6" fmla="*/ 30956 h 123825"/>
                      <a:gd name="connsiteX7" fmla="*/ 92869 w 123825"/>
                      <a:gd name="connsiteY7" fmla="*/ 0 h 123825"/>
                      <a:gd name="connsiteX8" fmla="*/ 30956 w 123825"/>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0956" y="0"/>
                        </a:moveTo>
                        <a:cubicBezTo>
                          <a:pt x="13860" y="0"/>
                          <a:pt x="0" y="13860"/>
                          <a:pt x="0" y="30956"/>
                        </a:cubicBezTo>
                        <a:lnTo>
                          <a:pt x="0" y="92869"/>
                        </a:lnTo>
                        <a:cubicBezTo>
                          <a:pt x="0" y="109965"/>
                          <a:pt x="13860" y="123825"/>
                          <a:pt x="30956" y="123825"/>
                        </a:cubicBezTo>
                        <a:lnTo>
                          <a:pt x="92869" y="123825"/>
                        </a:lnTo>
                        <a:cubicBezTo>
                          <a:pt x="109965" y="123825"/>
                          <a:pt x="123825" y="109965"/>
                          <a:pt x="123825" y="92869"/>
                        </a:cubicBezTo>
                        <a:lnTo>
                          <a:pt x="123825" y="30956"/>
                        </a:lnTo>
                        <a:cubicBezTo>
                          <a:pt x="123825" y="13860"/>
                          <a:pt x="109965" y="0"/>
                          <a:pt x="92869" y="0"/>
                        </a:cubicBezTo>
                        <a:lnTo>
                          <a:pt x="30956" y="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44" name="Graphic 208">
                  <a:extLst>
                    <a:ext uri="{FF2B5EF4-FFF2-40B4-BE49-F238E27FC236}">
                      <a16:creationId xmlns:a16="http://schemas.microsoft.com/office/drawing/2014/main" id="{EA953039-74D4-B4D1-B223-64D45DFA69F1}"/>
                    </a:ext>
                  </a:extLst>
                </p:cNvPr>
                <p:cNvSpPr/>
                <p:nvPr/>
              </p:nvSpPr>
              <p:spPr>
                <a:xfrm>
                  <a:off x="5917431"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5" name="Graphic 210">
                  <a:extLst>
                    <a:ext uri="{FF2B5EF4-FFF2-40B4-BE49-F238E27FC236}">
                      <a16:creationId xmlns:a16="http://schemas.microsoft.com/office/drawing/2014/main" id="{E14191E8-E0D6-41A6-8A1B-83FD43484D52}"/>
                    </a:ext>
                  </a:extLst>
                </p:cNvPr>
                <p:cNvSpPr/>
                <p:nvPr/>
              </p:nvSpPr>
              <p:spPr>
                <a:xfrm>
                  <a:off x="6973562"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grpSp>
          <p:nvGrpSpPr>
            <p:cNvPr id="16" name="Group 15">
              <a:extLst>
                <a:ext uri="{FF2B5EF4-FFF2-40B4-BE49-F238E27FC236}">
                  <a16:creationId xmlns:a16="http://schemas.microsoft.com/office/drawing/2014/main" id="{6CA99A17-0499-5B6B-1FCE-D09FDB64EDE8}"/>
                </a:ext>
              </a:extLst>
            </p:cNvPr>
            <p:cNvGrpSpPr/>
            <p:nvPr/>
          </p:nvGrpSpPr>
          <p:grpSpPr>
            <a:xfrm>
              <a:off x="3421966" y="3587121"/>
              <a:ext cx="453696" cy="453696"/>
              <a:chOff x="4123561" y="2857240"/>
              <a:chExt cx="453696" cy="453696"/>
            </a:xfrm>
          </p:grpSpPr>
          <p:sp>
            <p:nvSpPr>
              <p:cNvPr id="30" name="Oval 29">
                <a:extLst>
                  <a:ext uri="{FF2B5EF4-FFF2-40B4-BE49-F238E27FC236}">
                    <a16:creationId xmlns:a16="http://schemas.microsoft.com/office/drawing/2014/main" id="{FCDCCFCC-A5F2-192B-2346-D4D295DB7399}"/>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1" name="Straight Connector 30">
                <a:extLst>
                  <a:ext uri="{FF2B5EF4-FFF2-40B4-BE49-F238E27FC236}">
                    <a16:creationId xmlns:a16="http://schemas.microsoft.com/office/drawing/2014/main" id="{5E3B475F-60BF-7B86-DFC2-EA91AAA8A5A8}"/>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4A11D6E2-8E3C-3041-C748-F558ACD84E7B}"/>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95024731-B006-8559-D7E0-49F05FD02E24}"/>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grpSp>
          <p:nvGrpSpPr>
            <p:cNvPr id="17" name="Group 16">
              <a:extLst>
                <a:ext uri="{FF2B5EF4-FFF2-40B4-BE49-F238E27FC236}">
                  <a16:creationId xmlns:a16="http://schemas.microsoft.com/office/drawing/2014/main" id="{E0BBB617-C775-6656-9D2C-455ED72881BF}"/>
                </a:ext>
              </a:extLst>
            </p:cNvPr>
            <p:cNvGrpSpPr/>
            <p:nvPr/>
          </p:nvGrpSpPr>
          <p:grpSpPr>
            <a:xfrm>
              <a:off x="8316340" y="3587121"/>
              <a:ext cx="453696" cy="453696"/>
              <a:chOff x="4123561" y="2857240"/>
              <a:chExt cx="453696" cy="453696"/>
            </a:xfrm>
          </p:grpSpPr>
          <p:sp>
            <p:nvSpPr>
              <p:cNvPr id="26" name="Oval 25">
                <a:extLst>
                  <a:ext uri="{FF2B5EF4-FFF2-40B4-BE49-F238E27FC236}">
                    <a16:creationId xmlns:a16="http://schemas.microsoft.com/office/drawing/2014/main" id="{FF340EFF-6F71-8889-25E0-B514EEDFE136}"/>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27" name="Straight Connector 26">
                <a:extLst>
                  <a:ext uri="{FF2B5EF4-FFF2-40B4-BE49-F238E27FC236}">
                    <a16:creationId xmlns:a16="http://schemas.microsoft.com/office/drawing/2014/main" id="{B4ECB822-A5A1-2337-A582-6CBD79C62336}"/>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118C436C-EFA2-B7FB-8BA6-4B7ADB3479D0}"/>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A8CB3E1F-58CF-9BB1-9991-B5EDBA69D79B}"/>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sp>
          <p:nvSpPr>
            <p:cNvPr id="18" name="Rounded Rectangle 12">
              <a:extLst>
                <a:ext uri="{FF2B5EF4-FFF2-40B4-BE49-F238E27FC236}">
                  <a16:creationId xmlns:a16="http://schemas.microsoft.com/office/drawing/2014/main" id="{328F6E11-14A3-8C8E-C63C-53A247E104B3}"/>
                </a:ext>
              </a:extLst>
            </p:cNvPr>
            <p:cNvSpPr/>
            <p:nvPr/>
          </p:nvSpPr>
          <p:spPr>
            <a:xfrm>
              <a:off x="1772253" y="1901207"/>
              <a:ext cx="1407989" cy="786944"/>
            </a:xfrm>
            <a:prstGeom prst="roundRect">
              <a:avLst>
                <a:gd name="adj" fmla="val 4142"/>
              </a:avLst>
            </a:prstGeom>
            <a:no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36000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19" name="Picture 18" descr="Logo, company name&#10;&#10;Description automatically generated">
              <a:extLst>
                <a:ext uri="{FF2B5EF4-FFF2-40B4-BE49-F238E27FC236}">
                  <a16:creationId xmlns:a16="http://schemas.microsoft.com/office/drawing/2014/main" id="{4BB06E06-1B00-2144-F1E1-091D9854479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7916" r="-7916"/>
            <a:stretch/>
          </p:blipFill>
          <p:spPr>
            <a:xfrm>
              <a:off x="1100941" y="1818692"/>
              <a:ext cx="730626" cy="631998"/>
            </a:xfrm>
            <a:prstGeom prst="rect">
              <a:avLst/>
            </a:prstGeom>
          </p:spPr>
        </p:pic>
        <p:grpSp>
          <p:nvGrpSpPr>
            <p:cNvPr id="20" name="Group 19">
              <a:extLst>
                <a:ext uri="{FF2B5EF4-FFF2-40B4-BE49-F238E27FC236}">
                  <a16:creationId xmlns:a16="http://schemas.microsoft.com/office/drawing/2014/main" id="{41A26B14-340F-8089-5A49-0682C56AB49F}"/>
                </a:ext>
              </a:extLst>
            </p:cNvPr>
            <p:cNvGrpSpPr/>
            <p:nvPr/>
          </p:nvGrpSpPr>
          <p:grpSpPr>
            <a:xfrm>
              <a:off x="1038368" y="3661929"/>
              <a:ext cx="2312065" cy="1382026"/>
              <a:chOff x="1017875" y="3432473"/>
              <a:chExt cx="2312065" cy="1382026"/>
            </a:xfrm>
          </p:grpSpPr>
          <p:cxnSp>
            <p:nvCxnSpPr>
              <p:cNvPr id="23" name="Straight Connector 22">
                <a:extLst>
                  <a:ext uri="{FF2B5EF4-FFF2-40B4-BE49-F238E27FC236}">
                    <a16:creationId xmlns:a16="http://schemas.microsoft.com/office/drawing/2014/main" id="{7EA34795-0ECD-54E1-B218-2A8438C83F55}"/>
                  </a:ext>
                  <a:ext uri="{C183D7F6-B498-43B3-948B-1728B52AA6E4}">
                    <adec:decorative xmlns:adec="http://schemas.microsoft.com/office/drawing/2017/decorative" val="1"/>
                  </a:ext>
                </a:extLst>
              </p:cNvPr>
              <p:cNvCxnSpPr>
                <a:cxnSpLocks/>
              </p:cNvCxnSpPr>
              <p:nvPr/>
            </p:nvCxnSpPr>
            <p:spPr>
              <a:xfrm>
                <a:off x="1017875" y="4814499"/>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6DDF3FBB-9887-96B0-F8BF-1C078A891E02}"/>
                  </a:ext>
                  <a:ext uri="{C183D7F6-B498-43B3-948B-1728B52AA6E4}">
                    <adec:decorative xmlns:adec="http://schemas.microsoft.com/office/drawing/2017/decorative" val="1"/>
                  </a:ext>
                </a:extLst>
              </p:cNvPr>
              <p:cNvCxnSpPr>
                <a:cxnSpLocks/>
              </p:cNvCxnSpPr>
              <p:nvPr/>
            </p:nvCxnSpPr>
            <p:spPr>
              <a:xfrm>
                <a:off x="1017875" y="4123486"/>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B73C71B0-AE08-42BB-447A-0E9A344E117D}"/>
                  </a:ext>
                  <a:ext uri="{C183D7F6-B498-43B3-948B-1728B52AA6E4}">
                    <adec:decorative xmlns:adec="http://schemas.microsoft.com/office/drawing/2017/decorative" val="1"/>
                  </a:ext>
                </a:extLst>
              </p:cNvPr>
              <p:cNvCxnSpPr>
                <a:cxnSpLocks/>
              </p:cNvCxnSpPr>
              <p:nvPr/>
            </p:nvCxnSpPr>
            <p:spPr>
              <a:xfrm>
                <a:off x="1017875" y="3432473"/>
                <a:ext cx="2312065" cy="0"/>
              </a:xfrm>
              <a:prstGeom prst="line">
                <a:avLst/>
              </a:prstGeom>
              <a:noFill/>
              <a:ln w="9525" cap="flat" cmpd="sng" algn="ctr">
                <a:solidFill>
                  <a:srgbClr val="FFFFFF">
                    <a:alpha val="20000"/>
                  </a:srgbClr>
                </a:solidFill>
                <a:prstDash val="solid"/>
                <a:headEnd type="none" w="lg" len="med"/>
                <a:tailEnd type="none" w="lg" len="med"/>
              </a:ln>
              <a:effectLst/>
            </p:spPr>
          </p:cxnSp>
        </p:grpSp>
        <p:pic>
          <p:nvPicPr>
            <p:cNvPr id="21" name="Graphic 24">
              <a:extLst>
                <a:ext uri="{FF2B5EF4-FFF2-40B4-BE49-F238E27FC236}">
                  <a16:creationId xmlns:a16="http://schemas.microsoft.com/office/drawing/2014/main" id="{08C795E0-6EFA-FD22-59E5-C1636FEFC700}"/>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2453" r="-2453"/>
            <a:stretch/>
          </p:blipFill>
          <p:spPr>
            <a:xfrm>
              <a:off x="1135856" y="3826548"/>
              <a:ext cx="440453" cy="419858"/>
            </a:xfrm>
            <a:prstGeom prst="rect">
              <a:avLst/>
            </a:prstGeom>
          </p:spPr>
        </p:pic>
        <p:pic>
          <p:nvPicPr>
            <p:cNvPr id="22" name="Graphic 25">
              <a:extLst>
                <a:ext uri="{FF2B5EF4-FFF2-40B4-BE49-F238E27FC236}">
                  <a16:creationId xmlns:a16="http://schemas.microsoft.com/office/drawing/2014/main" id="{1D9FBB86-F33F-3F5C-2DDC-0AB5EE7C7E3D}"/>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2453" r="-2453"/>
            <a:stretch/>
          </p:blipFill>
          <p:spPr>
            <a:xfrm>
              <a:off x="1146335" y="4515924"/>
              <a:ext cx="439980" cy="419407"/>
            </a:xfrm>
            <a:prstGeom prst="rect">
              <a:avLst/>
            </a:prstGeom>
          </p:spPr>
        </p:pic>
      </p:grpSp>
      <p:pic>
        <p:nvPicPr>
          <p:cNvPr id="2" name="Graphic 165">
            <a:extLst>
              <a:ext uri="{FF2B5EF4-FFF2-40B4-BE49-F238E27FC236}">
                <a16:creationId xmlns:a16="http://schemas.microsoft.com/office/drawing/2014/main" id="{1A751F0B-3DF4-E009-EED9-B205A7B41F7B}"/>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64601" y="200266"/>
            <a:ext cx="427762" cy="429434"/>
          </a:xfrm>
          <a:prstGeom prst="rect">
            <a:avLst/>
          </a:prstGeom>
        </p:spPr>
      </p:pic>
    </p:spTree>
    <p:extLst>
      <p:ext uri="{BB962C8B-B14F-4D97-AF65-F5344CB8AC3E}">
        <p14:creationId xmlns:p14="http://schemas.microsoft.com/office/powerpoint/2010/main" val="16238501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9495-3F90-3B19-EEDE-82F90E1407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01A90-BA59-4E66-B733-152F06FF971A}"/>
              </a:ext>
            </a:extLst>
          </p:cNvPr>
          <p:cNvSpPr>
            <a:spLocks noGrp="1"/>
          </p:cNvSpPr>
          <p:nvPr>
            <p:ph type="title"/>
          </p:nvPr>
        </p:nvSpPr>
        <p:spPr/>
        <p:txBody>
          <a:bodyPr/>
          <a:lstStyle/>
          <a:p>
            <a:r>
              <a:rPr lang="en-US"/>
              <a:t>Module 4 – Data Activator</a:t>
            </a:r>
          </a:p>
        </p:txBody>
      </p:sp>
      <p:sp>
        <p:nvSpPr>
          <p:cNvPr id="3" name="Content Placeholder 2">
            <a:extLst>
              <a:ext uri="{FF2B5EF4-FFF2-40B4-BE49-F238E27FC236}">
                <a16:creationId xmlns:a16="http://schemas.microsoft.com/office/drawing/2014/main" id="{52424B61-D03B-881D-5346-68CE00E97123}"/>
              </a:ext>
            </a:extLst>
          </p:cNvPr>
          <p:cNvSpPr>
            <a:spLocks noGrp="1"/>
          </p:cNvSpPr>
          <p:nvPr>
            <p:ph sz="quarter" idx="10"/>
          </p:nvPr>
        </p:nvSpPr>
        <p:spPr>
          <a:xfrm>
            <a:off x="584200" y="1435100"/>
            <a:ext cx="11018838" cy="430887"/>
          </a:xfrm>
        </p:spPr>
        <p:txBody>
          <a:bodyPr/>
          <a:lstStyle/>
          <a:p>
            <a:pPr marL="0" indent="0">
              <a:buNone/>
            </a:pPr>
            <a:r>
              <a:rPr lang="en-US"/>
              <a:t>Goals: Configure alerting when prices reach certain levels.</a:t>
            </a:r>
          </a:p>
        </p:txBody>
      </p:sp>
      <p:pic>
        <p:nvPicPr>
          <p:cNvPr id="5" name="Picture 4" descr="A screenshot of a computer&#10;&#10;Description automatically generated">
            <a:extLst>
              <a:ext uri="{FF2B5EF4-FFF2-40B4-BE49-F238E27FC236}">
                <a16:creationId xmlns:a16="http://schemas.microsoft.com/office/drawing/2014/main" id="{D438F1D8-1810-D08C-D4F9-99C29FAE4A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7"/>
          <a:stretch/>
        </p:blipFill>
        <p:spPr>
          <a:xfrm>
            <a:off x="4072645" y="2189538"/>
            <a:ext cx="7858514" cy="437576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305B017C-BBF2-C7BB-2D92-CD51CEAFC195}"/>
              </a:ext>
            </a:extLst>
          </p:cNvPr>
          <p:cNvSpPr txBox="1">
            <a:spLocks/>
          </p:cNvSpPr>
          <p:nvPr/>
        </p:nvSpPr>
        <p:spPr>
          <a:xfrm>
            <a:off x="584199" y="2184130"/>
            <a:ext cx="3293895" cy="2954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This module will explore the configuration of Data Activator, an observability tool, to generate notifications when conditions in the underlying data are met. </a:t>
            </a:r>
          </a:p>
        </p:txBody>
      </p:sp>
    </p:spTree>
    <p:extLst>
      <p:ext uri="{BB962C8B-B14F-4D97-AF65-F5344CB8AC3E}">
        <p14:creationId xmlns:p14="http://schemas.microsoft.com/office/powerpoint/2010/main" val="1137267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5</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Synapse Data Warehouse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20974962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Data Warehouse Patterns</a:t>
            </a:r>
          </a:p>
        </p:txBody>
      </p:sp>
      <p:sp>
        <p:nvSpPr>
          <p:cNvPr id="35" name="TextBox 34">
            <a:extLst>
              <a:ext uri="{FF2B5EF4-FFF2-40B4-BE49-F238E27FC236}">
                <a16:creationId xmlns:a16="http://schemas.microsoft.com/office/drawing/2014/main" id="{A551D365-F6B8-6051-9853-8CC6FB1F9E35}"/>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714983" y="2626615"/>
            <a:ext cx="393700" cy="317500"/>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714983" y="4041802"/>
            <a:ext cx="393700" cy="317500"/>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997433" y="4579701"/>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4171610" y="1757059"/>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4540619" y="2626615"/>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394427" y="3152495"/>
            <a:ext cx="6860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4534269" y="4039931"/>
            <a:ext cx="406400" cy="43180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3961442" y="4579701"/>
            <a:ext cx="155205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7287876" y="2626615"/>
            <a:ext cx="533400" cy="3429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6820048" y="3152495"/>
            <a:ext cx="14836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7534382"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BDAC59CF-CF57-5BB0-5530-8C025E5B9637}"/>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7033732" y="5691040"/>
            <a:ext cx="10013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5482724" y="3275323"/>
            <a:ext cx="1165983" cy="1554872"/>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40460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9885752" y="4575107"/>
            <a:ext cx="10059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8477507" y="3152213"/>
            <a:ext cx="996837" cy="1554871"/>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84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EFA5D5-FDFB-2275-2EC1-E996522AD44F}"/>
              </a:ext>
            </a:extLst>
          </p:cNvPr>
          <p:cNvSpPr>
            <a:spLocks noGrp="1"/>
          </p:cNvSpPr>
          <p:nvPr>
            <p:ph sz="quarter" idx="10"/>
          </p:nvPr>
        </p:nvSpPr>
        <p:spPr>
          <a:xfrm>
            <a:off x="4450432" y="1284289"/>
            <a:ext cx="7381199" cy="5332332"/>
          </a:xfrm>
        </p:spPr>
        <p:txBody>
          <a:bodyPr/>
          <a:lstStyle/>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Simple and intuitive warehouse experiences for both beginner and experienced data professionals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Lake-centric warehouse </a:t>
            </a:r>
            <a:r>
              <a:rPr kumimoji="0" lang="en-US" sz="1800" b="1" i="0" u="none" strike="noStrike" kern="1200" cap="none" spc="0" normalizeH="0" baseline="0" noProof="0">
                <a:ln>
                  <a:noFill/>
                </a:ln>
                <a:solidFill>
                  <a:schemeClr val="tx1"/>
                </a:solidFill>
                <a:effectLst/>
                <a:uLnTx/>
                <a:uFillTx/>
                <a:latin typeface="Segoe UI"/>
                <a:ea typeface="+mn-ea"/>
                <a:cs typeface="+mn-cs"/>
              </a:rPr>
              <a:t>stores data in </a:t>
            </a:r>
            <a:r>
              <a:rPr kumimoji="0" lang="en-US" sz="1800" b="1" i="0" u="none" strike="noStrike" kern="1200" cap="none" spc="0" normalizeH="0" baseline="0" noProof="0" err="1">
                <a:ln>
                  <a:noFill/>
                </a:ln>
                <a:solidFill>
                  <a:schemeClr val="tx1"/>
                </a:solidFill>
                <a:effectLst/>
                <a:uLnTx/>
                <a:uFillTx/>
                <a:latin typeface="Segoe UI"/>
                <a:ea typeface="+mn-ea"/>
                <a:cs typeface="+mn-cs"/>
              </a:rPr>
              <a:t>OneLake</a:t>
            </a:r>
            <a:r>
              <a:rPr kumimoji="0" lang="en-US" sz="1800" b="1" i="0" u="none" strike="noStrike" kern="1200" cap="none" spc="0" normalizeH="0" baseline="0" noProof="0">
                <a:ln>
                  <a:noFill/>
                </a:ln>
                <a:solidFill>
                  <a:schemeClr val="tx1"/>
                </a:solidFill>
                <a:effectLst/>
                <a:uLnTx/>
                <a:uFillTx/>
                <a:latin typeface="Segoe UI"/>
                <a:ea typeface="+mn-ea"/>
                <a:cs typeface="+mn-cs"/>
              </a:rPr>
              <a:t> in open Delta format </a:t>
            </a:r>
            <a:r>
              <a:rPr kumimoji="0" lang="en-US" sz="1800" b="0" i="0" u="none" strike="noStrike" kern="1200" cap="none" spc="0" normalizeH="0" baseline="0" noProof="0">
                <a:ln>
                  <a:noFill/>
                </a:ln>
                <a:solidFill>
                  <a:schemeClr val="tx1"/>
                </a:solidFill>
                <a:effectLst/>
                <a:uLnTx/>
                <a:uFillTx/>
                <a:latin typeface="Segoe UI"/>
                <a:ea typeface="+mn-ea"/>
                <a:cs typeface="+mn-cs"/>
              </a:rPr>
              <a:t>with easy data recovery and management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Fully integrated with all Fabric workloads out-of-the box</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Data loading and transforms at scale, with full multi-table transactional guarantees provided by the SQL engine</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Virtual warehouses with cross-database querying and a fully integrated semantic layer</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Enterprise-ready platform with end-to-end performance and usage visibility, with built-in governance and security</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Flexibility to build data warehouse or data mesh based on organizational needs and choice of no-code, low-code, or T-SQL for transformations</a:t>
            </a:r>
          </a:p>
        </p:txBody>
      </p:sp>
      <p:sp>
        <p:nvSpPr>
          <p:cNvPr id="4" name="Footer Placeholder 3">
            <a:extLst>
              <a:ext uri="{FF2B5EF4-FFF2-40B4-BE49-F238E27FC236}">
                <a16:creationId xmlns:a16="http://schemas.microsoft.com/office/drawing/2014/main" id="{2880E2AA-7A69-3B3B-4B02-A1AC4843F803}"/>
              </a:ext>
            </a:extLst>
          </p:cNvPr>
          <p:cNvSpPr>
            <a:spLocks noGrp="1"/>
          </p:cNvSpPr>
          <p:nvPr>
            <p:ph type="ftr" sz="quarter" idx="25"/>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C2FE53A5-8D41-22B6-C142-D36B1434A443}"/>
              </a:ext>
            </a:extLst>
          </p:cNvPr>
          <p:cNvSpPr>
            <a:spLocks noGrp="1"/>
          </p:cNvSpPr>
          <p:nvPr>
            <p:ph type="sldNum" sz="quarter" idx="26"/>
          </p:nvPr>
        </p:nvSpPr>
        <p:spPr/>
        <p:txBody>
          <a:bodyPr/>
          <a:lstStyle/>
          <a:p>
            <a:fld id="{B1356FBF-028C-F74E-A7B4-9B8ED246DD1B}" type="slidenum">
              <a:rPr lang="en-US" smtClean="0"/>
              <a:pPr/>
              <a:t>38</a:t>
            </a:fld>
            <a:endParaRPr lang="en-US"/>
          </a:p>
        </p:txBody>
      </p:sp>
      <p:sp>
        <p:nvSpPr>
          <p:cNvPr id="6" name="Text Placeholder 5">
            <a:extLst>
              <a:ext uri="{FF2B5EF4-FFF2-40B4-BE49-F238E27FC236}">
                <a16:creationId xmlns:a16="http://schemas.microsoft.com/office/drawing/2014/main" id="{7F2BB361-ACFE-02A6-CD62-932F57BF2C99}"/>
              </a:ext>
            </a:extLst>
          </p:cNvPr>
          <p:cNvSpPr>
            <a:spLocks noGrp="1"/>
          </p:cNvSpPr>
          <p:nvPr>
            <p:ph type="title" idx="4294967295"/>
          </p:nvPr>
        </p:nvSpPr>
        <p:spPr>
          <a:xfrm>
            <a:off x="4435475" y="690563"/>
            <a:ext cx="3236913"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Key Capabilities</a:t>
            </a:r>
          </a:p>
        </p:txBody>
      </p:sp>
      <p:sp>
        <p:nvSpPr>
          <p:cNvPr id="7" name="Text Placeholder 3">
            <a:extLst>
              <a:ext uri="{FF2B5EF4-FFF2-40B4-BE49-F238E27FC236}">
                <a16:creationId xmlns:a16="http://schemas.microsoft.com/office/drawing/2014/main" id="{B0990E49-1A97-78B2-9AB9-F506A61221EB}"/>
              </a:ext>
            </a:extLst>
          </p:cNvPr>
          <p:cNvSpPr txBox="1">
            <a:spLocks/>
          </p:cNvSpPr>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chemeClr val="bg1"/>
                </a:solidFill>
              </a:rPr>
              <a:t>Data warehouse | Overview </a:t>
            </a:r>
          </a:p>
          <a:p>
            <a:pPr>
              <a:defRPr/>
            </a:pPr>
            <a:endParaRPr lang="en-US" sz="2800">
              <a:solidFill>
                <a:schemeClr val="bg1"/>
              </a:solidFill>
            </a:endParaRPr>
          </a:p>
        </p:txBody>
      </p:sp>
      <p:sp>
        <p:nvSpPr>
          <p:cNvPr id="8" name="TextBox 7">
            <a:extLst>
              <a:ext uri="{FF2B5EF4-FFF2-40B4-BE49-F238E27FC236}">
                <a16:creationId xmlns:a16="http://schemas.microsoft.com/office/drawing/2014/main" id="{AFA43D88-C0E6-BC77-B07B-23E9D25D04C9}"/>
              </a:ext>
            </a:extLst>
          </p:cNvPr>
          <p:cNvSpPr txBox="1"/>
          <p:nvPr/>
        </p:nvSpPr>
        <p:spPr>
          <a:xfrm>
            <a:off x="360369" y="1627325"/>
            <a:ext cx="3472915" cy="112088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a:rPr>
              <a:t>Enterprise </a:t>
            </a:r>
            <a:r>
              <a:rPr kumimoji="0" lang="en-US" sz="1100" b="0" i="0" u="none" strike="noStrike" kern="1200" cap="none" spc="0" normalizeH="0" baseline="0" noProof="0">
                <a:ln>
                  <a:noFill/>
                </a:ln>
                <a:solidFill>
                  <a:srgbClr val="FFFFFF"/>
                </a:solidFill>
                <a:effectLst/>
                <a:uLnTx/>
                <a:uFillTx/>
                <a:latin typeface="Segoe UI"/>
                <a:ea typeface="+mn-ea"/>
                <a:cs typeface="Segoe UI"/>
              </a:rPr>
              <a:t>scale data warehouse with open standard format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a:rPr>
              <a:t>No knobs performance with minimal set-up and deployment, no configuration of compute or storage needed</a:t>
            </a:r>
            <a:endPar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3" name="Picture 12">
            <a:extLst>
              <a:ext uri="{FF2B5EF4-FFF2-40B4-BE49-F238E27FC236}">
                <a16:creationId xmlns:a16="http://schemas.microsoft.com/office/drawing/2014/main" id="{C17D45F1-9B4C-65D4-992E-11C25C7052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0939" y="2887863"/>
            <a:ext cx="3392872" cy="3728758"/>
          </a:xfrm>
          <a:prstGeom prst="rect">
            <a:avLst/>
          </a:prstGeom>
        </p:spPr>
      </p:pic>
      <p:sp>
        <p:nvSpPr>
          <p:cNvPr id="3" name="Rectangle 2">
            <a:extLst>
              <a:ext uri="{FF2B5EF4-FFF2-40B4-BE49-F238E27FC236}">
                <a16:creationId xmlns:a16="http://schemas.microsoft.com/office/drawing/2014/main" id="{A6B65FF2-2070-0071-687A-D2D649F536CE}"/>
              </a:ext>
            </a:extLst>
          </p:cNvPr>
          <p:cNvSpPr/>
          <p:nvPr/>
        </p:nvSpPr>
        <p:spPr>
          <a:xfrm>
            <a:off x="350982" y="2108200"/>
            <a:ext cx="3392872" cy="68791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389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3FD49E-4A69-1974-94FD-9446C023793F}"/>
              </a:ext>
            </a:extLst>
          </p:cNvPr>
          <p:cNvSpPr>
            <a:spLocks noGrp="1"/>
          </p:cNvSpPr>
          <p:nvPr>
            <p:ph type="ftr" sz="quarter" idx="25"/>
          </p:nvPr>
        </p:nvSpPr>
        <p:spPr/>
        <p:txBody>
          <a:bodyPr/>
          <a:lstStyle/>
          <a:p>
            <a:r>
              <a:rPr lang="en-US"/>
              <a:t>Microsoft Fabric</a:t>
            </a:r>
          </a:p>
        </p:txBody>
      </p:sp>
      <p:sp>
        <p:nvSpPr>
          <p:cNvPr id="5" name="Slide Number Placeholder 4">
            <a:extLst>
              <a:ext uri="{FF2B5EF4-FFF2-40B4-BE49-F238E27FC236}">
                <a16:creationId xmlns:a16="http://schemas.microsoft.com/office/drawing/2014/main" id="{0C9E35A6-C70D-25AB-2537-689BDE10D551}"/>
              </a:ext>
            </a:extLst>
          </p:cNvPr>
          <p:cNvSpPr>
            <a:spLocks noGrp="1"/>
          </p:cNvSpPr>
          <p:nvPr>
            <p:ph type="sldNum" sz="quarter" idx="26"/>
          </p:nvPr>
        </p:nvSpPr>
        <p:spPr/>
        <p:txBody>
          <a:bodyPr/>
          <a:lstStyle/>
          <a:p>
            <a:fld id="{B1356FBF-028C-F74E-A7B4-9B8ED246DD1B}" type="slidenum">
              <a:rPr lang="en-US" smtClean="0"/>
              <a:pPr/>
              <a:t>39</a:t>
            </a:fld>
            <a:endParaRPr lang="en-US"/>
          </a:p>
        </p:txBody>
      </p:sp>
      <p:sp>
        <p:nvSpPr>
          <p:cNvPr id="6" name="Text Placeholder 5">
            <a:extLst>
              <a:ext uri="{FF2B5EF4-FFF2-40B4-BE49-F238E27FC236}">
                <a16:creationId xmlns:a16="http://schemas.microsoft.com/office/drawing/2014/main" id="{E28EDF37-14D1-8BCF-186F-25C62C5ABB38}"/>
              </a:ext>
            </a:extLst>
          </p:cNvPr>
          <p:cNvSpPr>
            <a:spLocks noGrp="1"/>
          </p:cNvSpPr>
          <p:nvPr>
            <p:ph type="body" sz="quarter" idx="23"/>
          </p:nvPr>
        </p:nvSpPr>
        <p:spPr/>
        <p:txBody>
          <a:bodyPr/>
          <a:lstStyle/>
          <a:p>
            <a:endParaRPr lang="en-US"/>
          </a:p>
        </p:txBody>
      </p:sp>
      <p:pic>
        <p:nvPicPr>
          <p:cNvPr id="8" name="Picture 7">
            <a:extLst>
              <a:ext uri="{FF2B5EF4-FFF2-40B4-BE49-F238E27FC236}">
                <a16:creationId xmlns:a16="http://schemas.microsoft.com/office/drawing/2014/main" id="{316AAE6B-3301-0A65-7D70-322D41B777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4673" y="0"/>
            <a:ext cx="6117214" cy="6858000"/>
          </a:xfrm>
          <a:prstGeom prst="rect">
            <a:avLst/>
          </a:prstGeom>
        </p:spPr>
      </p:pic>
      <p:sp>
        <p:nvSpPr>
          <p:cNvPr id="9" name="Text Placeholder 3">
            <a:extLst>
              <a:ext uri="{FF2B5EF4-FFF2-40B4-BE49-F238E27FC236}">
                <a16:creationId xmlns:a16="http://schemas.microsoft.com/office/drawing/2014/main" id="{ED2B330B-E307-A5D6-C45B-7E95B3A9443A}"/>
              </a:ext>
            </a:extLst>
          </p:cNvPr>
          <p:cNvSpPr txBox="1">
            <a:spLocks/>
          </p:cNvSpPr>
          <p:nvPr/>
        </p:nvSpPr>
        <p:spPr>
          <a:xfrm>
            <a:off x="360369" y="647230"/>
            <a:ext cx="3472915" cy="13023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chemeClr val="bg1"/>
                </a:solidFill>
              </a:rPr>
              <a:t>Fabric Data Warehouse </a:t>
            </a:r>
          </a:p>
          <a:p>
            <a:pPr>
              <a:defRPr/>
            </a:pPr>
            <a:r>
              <a:rPr lang="en-US" sz="2800">
                <a:solidFill>
                  <a:schemeClr val="bg1"/>
                </a:solidFill>
              </a:rPr>
              <a:t>vs</a:t>
            </a:r>
          </a:p>
          <a:p>
            <a:pPr>
              <a:defRPr/>
            </a:pPr>
            <a:r>
              <a:rPr lang="en-US" sz="2800">
                <a:solidFill>
                  <a:schemeClr val="bg1"/>
                </a:solidFill>
              </a:rPr>
              <a:t>Fabric Lakehouse</a:t>
            </a:r>
          </a:p>
          <a:p>
            <a:pPr>
              <a:defRPr/>
            </a:pPr>
            <a:endParaRPr lang="en-US" sz="2800">
              <a:solidFill>
                <a:schemeClr val="bg1"/>
              </a:solidFill>
            </a:endParaRPr>
          </a:p>
        </p:txBody>
      </p:sp>
      <p:sp>
        <p:nvSpPr>
          <p:cNvPr id="10" name="TextBox 9">
            <a:extLst>
              <a:ext uri="{FF2B5EF4-FFF2-40B4-BE49-F238E27FC236}">
                <a16:creationId xmlns:a16="http://schemas.microsoft.com/office/drawing/2014/main" id="{89F18650-4CEC-590B-7C7D-F28682E68391}"/>
              </a:ext>
            </a:extLst>
          </p:cNvPr>
          <p:cNvSpPr txBox="1"/>
          <p:nvPr/>
        </p:nvSpPr>
        <p:spPr>
          <a:xfrm>
            <a:off x="360369" y="1949542"/>
            <a:ext cx="3472915"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a:rPr>
              <a:t>Decision Guide</a:t>
            </a:r>
          </a:p>
          <a:p>
            <a:pPr defTabSz="914367">
              <a:defRPr/>
            </a:pPr>
            <a:r>
              <a:rPr lang="en-US" sz="1400">
                <a:solidFill>
                  <a:schemeClr val="bg1"/>
                </a:solidFill>
                <a:hlinkClick r:id="rId3">
                  <a:extLst>
                    <a:ext uri="{A12FA001-AC4F-418D-AE19-62706E023703}">
                      <ahyp:hlinkClr xmlns:ahyp="http://schemas.microsoft.com/office/drawing/2018/hyperlinkcolor" val="tx"/>
                    </a:ext>
                  </a:extLst>
                </a:hlinkClick>
              </a:rPr>
              <a:t>https://learn.microsoft.com/en-gb/fabric/get-started/decision-guide-data-store</a:t>
            </a:r>
            <a:endParaRPr lang="en-US" sz="1400">
              <a:solidFill>
                <a:schemeClr val="bg1"/>
              </a:solidFill>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a:solidFill>
                  <a:srgbClr val="FFFFFF"/>
                </a:solidFill>
                <a:latin typeface="Segoe UI"/>
                <a:cs typeface="Segoe UI"/>
              </a:rPr>
              <a:t>Search for: Fabric Warehouse Decision Guide</a:t>
            </a:r>
            <a:endParaRPr kumimoji="0" lang="en-US" sz="1100" b="0" i="0" u="none" strike="noStrike" kern="1200" cap="none" spc="0" normalizeH="0" baseline="0" noProof="0">
              <a:ln>
                <a:noFill/>
              </a:ln>
              <a:solidFill>
                <a:srgbClr val="FFFFFF"/>
              </a:solidFill>
              <a:effectLst/>
              <a:uLnTx/>
              <a:uFillTx/>
              <a:latin typeface="Segoe UI"/>
              <a:ea typeface="+mn-ea"/>
              <a:cs typeface="Segoe UI"/>
            </a:endParaRPr>
          </a:p>
        </p:txBody>
      </p:sp>
      <p:sp>
        <p:nvSpPr>
          <p:cNvPr id="13" name="Rectangle 12">
            <a:extLst>
              <a:ext uri="{FF2B5EF4-FFF2-40B4-BE49-F238E27FC236}">
                <a16:creationId xmlns:a16="http://schemas.microsoft.com/office/drawing/2014/main" id="{F8FC8475-E9CD-665D-3C53-6F6E8186AD85}"/>
              </a:ext>
            </a:extLst>
          </p:cNvPr>
          <p:cNvSpPr/>
          <p:nvPr/>
        </p:nvSpPr>
        <p:spPr>
          <a:xfrm>
            <a:off x="4134673" y="3187337"/>
            <a:ext cx="6117214" cy="155012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304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ertical Text Placeholder 3">
            <a:extLst>
              <a:ext uri="{FF2B5EF4-FFF2-40B4-BE49-F238E27FC236}">
                <a16:creationId xmlns:a16="http://schemas.microsoft.com/office/drawing/2014/main" id="{BA2F0584-C867-E8F9-F19D-E07D7949FBC6}"/>
              </a:ext>
            </a:extLst>
          </p:cNvPr>
          <p:cNvSpPr txBox="1">
            <a:spLocks/>
          </p:cNvSpPr>
          <p:nvPr/>
        </p:nvSpPr>
        <p:spPr>
          <a:xfrm rot="16200000">
            <a:off x="8513384" y="-2335819"/>
            <a:ext cx="733158" cy="6053110"/>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Full Day Schedule</a:t>
            </a:r>
          </a:p>
        </p:txBody>
      </p:sp>
      <p:graphicFrame>
        <p:nvGraphicFramePr>
          <p:cNvPr id="7" name="Content Placeholder 3">
            <a:extLst>
              <a:ext uri="{FF2B5EF4-FFF2-40B4-BE49-F238E27FC236}">
                <a16:creationId xmlns:a16="http://schemas.microsoft.com/office/drawing/2014/main" id="{14D6B667-1784-66F3-0938-473A0E31D9B2}"/>
              </a:ext>
            </a:extLst>
          </p:cNvPr>
          <p:cNvGraphicFramePr>
            <a:graphicFrameLocks/>
          </p:cNvGraphicFramePr>
          <p:nvPr/>
        </p:nvGraphicFramePr>
        <p:xfrm>
          <a:off x="5914117" y="1117097"/>
          <a:ext cx="5721795" cy="5315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137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4518-C1D3-2D23-9FC6-97DB7DA8D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B8225-B921-5BA8-3C84-1E2FE998D04F}"/>
              </a:ext>
            </a:extLst>
          </p:cNvPr>
          <p:cNvSpPr>
            <a:spLocks noGrp="1"/>
          </p:cNvSpPr>
          <p:nvPr>
            <p:ph type="title"/>
          </p:nvPr>
        </p:nvSpPr>
        <p:spPr/>
        <p:txBody>
          <a:bodyPr/>
          <a:lstStyle/>
          <a:p>
            <a:r>
              <a:rPr lang="en-US"/>
              <a:t>Module 5 – Data Warehouse</a:t>
            </a:r>
          </a:p>
        </p:txBody>
      </p:sp>
      <p:sp>
        <p:nvSpPr>
          <p:cNvPr id="3" name="Content Placeholder 2">
            <a:extLst>
              <a:ext uri="{FF2B5EF4-FFF2-40B4-BE49-F238E27FC236}">
                <a16:creationId xmlns:a16="http://schemas.microsoft.com/office/drawing/2014/main" id="{636A9315-E6BB-7789-DDE3-4598483641F8}"/>
              </a:ext>
            </a:extLst>
          </p:cNvPr>
          <p:cNvSpPr>
            <a:spLocks noGrp="1"/>
          </p:cNvSpPr>
          <p:nvPr>
            <p:ph sz="quarter" idx="10"/>
          </p:nvPr>
        </p:nvSpPr>
        <p:spPr>
          <a:xfrm>
            <a:off x="584200" y="1435100"/>
            <a:ext cx="11018838" cy="5146024"/>
          </a:xfrm>
        </p:spPr>
        <p:txBody>
          <a:bodyPr/>
          <a:lstStyle/>
          <a:p>
            <a:pPr marL="0" indent="0">
              <a:buNone/>
            </a:pPr>
            <a:r>
              <a:rPr lang="en-US"/>
              <a:t>Goals: Build a dimensional model and data pipeline that stores aggregated data into a data warehouse.</a:t>
            </a:r>
          </a:p>
          <a:p>
            <a:pPr marL="0" indent="0">
              <a:buNone/>
            </a:pPr>
            <a:r>
              <a:rPr lang="en-US" sz="2400"/>
              <a:t>Using the data warehousing capability, the data will be periodically loaded and summarized into a data warehouse for historic reporting. To accomplish this, we’ll use data pipelines for orchestration of an ETL pipeline.</a:t>
            </a:r>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1026" name="Picture 2">
            <a:extLst>
              <a:ext uri="{FF2B5EF4-FFF2-40B4-BE49-F238E27FC236}">
                <a16:creationId xmlns:a16="http://schemas.microsoft.com/office/drawing/2014/main" id="{422DF5AD-AE7D-6116-2C74-8365CD08494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28704" y="3636906"/>
            <a:ext cx="11467371" cy="2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33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6</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Data Lakehouse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10416133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Lakehouse Architecture</a:t>
            </a:r>
          </a:p>
        </p:txBody>
      </p:sp>
      <p:pic>
        <p:nvPicPr>
          <p:cNvPr id="2050" name="Picture 2">
            <a:extLst>
              <a:ext uri="{FF2B5EF4-FFF2-40B4-BE49-F238E27FC236}">
                <a16:creationId xmlns:a16="http://schemas.microsoft.com/office/drawing/2014/main" id="{815055B1-42E2-64CE-632E-6E440A2D17D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125" y="1370093"/>
            <a:ext cx="11285749" cy="462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043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6749-A749-4FA3-8F47-A48158262144}"/>
            </a:ext>
          </a:extLst>
        </p:cNvPr>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84E9C9D9-1BDB-F277-8C4B-C99B6580E1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07038" y="2128946"/>
            <a:ext cx="6742983" cy="442541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417C80F-89BB-2D52-A0F9-BDB6BE989425}"/>
              </a:ext>
            </a:extLst>
          </p:cNvPr>
          <p:cNvSpPr>
            <a:spLocks noGrp="1"/>
          </p:cNvSpPr>
          <p:nvPr>
            <p:ph type="title"/>
          </p:nvPr>
        </p:nvSpPr>
        <p:spPr/>
        <p:txBody>
          <a:bodyPr/>
          <a:lstStyle/>
          <a:p>
            <a:r>
              <a:rPr lang="en-US"/>
              <a:t>Module 6 – Data Lakehouse</a:t>
            </a:r>
          </a:p>
        </p:txBody>
      </p:sp>
      <p:sp>
        <p:nvSpPr>
          <p:cNvPr id="3" name="Content Placeholder 2">
            <a:extLst>
              <a:ext uri="{FF2B5EF4-FFF2-40B4-BE49-F238E27FC236}">
                <a16:creationId xmlns:a16="http://schemas.microsoft.com/office/drawing/2014/main" id="{B4973943-5F23-9C36-3001-64F5A20BE728}"/>
              </a:ext>
            </a:extLst>
          </p:cNvPr>
          <p:cNvSpPr>
            <a:spLocks noGrp="1"/>
          </p:cNvSpPr>
          <p:nvPr>
            <p:ph sz="quarter" idx="10"/>
          </p:nvPr>
        </p:nvSpPr>
        <p:spPr>
          <a:xfrm>
            <a:off x="584199" y="1435100"/>
            <a:ext cx="10521223" cy="861774"/>
          </a:xfrm>
        </p:spPr>
        <p:txBody>
          <a:bodyPr/>
          <a:lstStyle/>
          <a:p>
            <a:pPr marL="0" indent="0">
              <a:buNone/>
            </a:pPr>
            <a:r>
              <a:rPr lang="en-US"/>
              <a:t>Goals: Create a data </a:t>
            </a:r>
            <a:r>
              <a:rPr lang="en-US" err="1"/>
              <a:t>lakehouse</a:t>
            </a:r>
            <a:r>
              <a:rPr lang="en-US"/>
              <a:t> using data wrangler, notebooks, and Delta tables.</a:t>
            </a:r>
          </a:p>
        </p:txBody>
      </p:sp>
      <p:sp>
        <p:nvSpPr>
          <p:cNvPr id="7" name="TextBox 6">
            <a:extLst>
              <a:ext uri="{FF2B5EF4-FFF2-40B4-BE49-F238E27FC236}">
                <a16:creationId xmlns:a16="http://schemas.microsoft.com/office/drawing/2014/main" id="{5E469EB1-470F-8E05-9F6D-E8C6430318D8}"/>
              </a:ext>
            </a:extLst>
          </p:cNvPr>
          <p:cNvSpPr txBox="1"/>
          <p:nvPr/>
        </p:nvSpPr>
        <p:spPr>
          <a:xfrm>
            <a:off x="488612" y="2477041"/>
            <a:ext cx="4544078" cy="4035720"/>
          </a:xfrm>
          <a:prstGeom prst="rect">
            <a:avLst/>
          </a:prstGeom>
          <a:noFill/>
        </p:spPr>
        <p:txBody>
          <a:bodyPr wrap="square">
            <a:spAutoFit/>
          </a:bodyPr>
          <a:lstStyle/>
          <a:p>
            <a:pPr marL="0" indent="0">
              <a:buNone/>
            </a:pPr>
            <a:r>
              <a:rPr lang="en-US" sz="2400">
                <a:solidFill>
                  <a:srgbClr val="000000"/>
                </a:solidFill>
                <a:cs typeface="Segoe UI" panose="020B0502040204020203" pitchFamily="34" charset="0"/>
              </a:rPr>
              <a:t>After modifying the </a:t>
            </a:r>
            <a:r>
              <a:rPr lang="en-US" sz="2400" err="1">
                <a:solidFill>
                  <a:srgbClr val="000000"/>
                </a:solidFill>
                <a:cs typeface="Segoe UI" panose="020B0502040204020203" pitchFamily="34" charset="0"/>
              </a:rPr>
              <a:t>Eventstream</a:t>
            </a:r>
            <a:r>
              <a:rPr lang="en-US" sz="2400">
                <a:solidFill>
                  <a:srgbClr val="000000"/>
                </a:solidFill>
                <a:cs typeface="Segoe UI" panose="020B0502040204020203" pitchFamily="34" charset="0"/>
              </a:rPr>
              <a:t> to copy data to the </a:t>
            </a:r>
            <a:r>
              <a:rPr lang="en-US" sz="2400" err="1">
                <a:solidFill>
                  <a:srgbClr val="000000"/>
                </a:solidFill>
                <a:cs typeface="Segoe UI" panose="020B0502040204020203" pitchFamily="34" charset="0"/>
              </a:rPr>
              <a:t>lakehouse</a:t>
            </a:r>
            <a:r>
              <a:rPr lang="en-US" sz="2400">
                <a:solidFill>
                  <a:srgbClr val="000000"/>
                </a:solidFill>
                <a:cs typeface="Segoe UI" panose="020B0502040204020203" pitchFamily="34" charset="0"/>
              </a:rPr>
              <a:t>, notebooks and data wrangler will be used to aggregate the data into tables that can be used for reporting and data science. </a:t>
            </a:r>
          </a:p>
          <a:p>
            <a:pPr marL="0" indent="0">
              <a:buNone/>
            </a:pPr>
            <a:endParaRPr lang="en-US"/>
          </a:p>
          <a:p>
            <a:pPr marL="0" indent="0">
              <a:buNone/>
            </a:pPr>
            <a:endParaRPr lang="en-US"/>
          </a:p>
          <a:p>
            <a:pPr marL="0" indent="0">
              <a:buNone/>
            </a:pPr>
            <a:endParaRPr lang="en-US"/>
          </a:p>
          <a:p>
            <a:endParaRPr lang="en-US"/>
          </a:p>
          <a:p>
            <a:endParaRPr lang="en-US"/>
          </a:p>
        </p:txBody>
      </p:sp>
    </p:spTree>
    <p:extLst>
      <p:ext uri="{BB962C8B-B14F-4D97-AF65-F5344CB8AC3E}">
        <p14:creationId xmlns:p14="http://schemas.microsoft.com/office/powerpoint/2010/main" val="394486049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7</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Data Science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25048028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Data Science Patterns</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9A932800-BBB6-2201-A99E-B957497DC91C}"/>
              </a:ext>
            </a:extLst>
          </p:cNvPr>
          <p:cNvSpPr txBox="1">
            <a:spLocks/>
          </p:cNvSpPr>
          <p:nvPr/>
        </p:nvSpPr>
        <p:spPr>
          <a:xfrm>
            <a:off x="245404" y="421474"/>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FFFFFF"/>
                </a:solidFill>
              </a:rPr>
              <a:t>Explore, clean</a:t>
            </a:r>
          </a:p>
          <a:p>
            <a:pPr>
              <a:defRPr/>
            </a:pPr>
            <a:r>
              <a:rPr lang="en-US" sz="2800">
                <a:solidFill>
                  <a:srgbClr val="FFFFFF"/>
                </a:solidFill>
              </a:rPr>
              <a:t>and prepare</a:t>
            </a:r>
          </a:p>
        </p:txBody>
      </p:sp>
      <p:sp>
        <p:nvSpPr>
          <p:cNvPr id="12" name="TextBox 11">
            <a:extLst>
              <a:ext uri="{FF2B5EF4-FFF2-40B4-BE49-F238E27FC236}">
                <a16:creationId xmlns:a16="http://schemas.microsoft.com/office/drawing/2014/main" id="{DDC3311B-3D5B-059A-2735-FE6614C339CC}"/>
              </a:ext>
            </a:extLst>
          </p:cNvPr>
          <p:cNvSpPr txBox="1"/>
          <p:nvPr/>
        </p:nvSpPr>
        <p:spPr>
          <a:xfrm>
            <a:off x="245404" y="1470114"/>
            <a:ext cx="3472915" cy="233397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FFFFFF"/>
                </a:solidFill>
                <a:latin typeface="Segoe UI"/>
                <a:cs typeface="Segoe UI"/>
              </a:rPr>
              <a:t>Faster </a:t>
            </a:r>
            <a:r>
              <a:rPr lang="en-US" sz="1400">
                <a:solidFill>
                  <a:srgbClr val="FFFFFF"/>
                </a:solidFill>
                <a:latin typeface="Segoe UI"/>
                <a:cs typeface="Segoe UI"/>
              </a:rPr>
              <a:t>exportation, cleansing and transformation of data with built-in experiences as part of the data science workload</a:t>
            </a:r>
            <a:endParaRPr kumimoji="0" lang="en-US" sz="140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Data Science workloads supports data cleansing, transformation, exploration, and featurization by leveraging built-in experiences on Spark as well as Python based tools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TextBox 12">
            <a:extLst>
              <a:ext uri="{FF2B5EF4-FFF2-40B4-BE49-F238E27FC236}">
                <a16:creationId xmlns:a16="http://schemas.microsoft.com/office/drawing/2014/main" id="{D6F8DBF4-D591-EC17-BA1E-5E0E6CEB6154}"/>
              </a:ext>
            </a:extLst>
          </p:cNvPr>
          <p:cNvSpPr txBox="1"/>
          <p:nvPr/>
        </p:nvSpPr>
        <p:spPr>
          <a:xfrm>
            <a:off x="245403" y="4144074"/>
            <a:ext cx="3472915" cy="194207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FFFFFF"/>
                </a:solidFill>
                <a:latin typeface="Segoe UI"/>
              </a:rPr>
              <a:t>Accelerate tedious and mundane tasks with Data Wrangler, a code tool to prepare data and generate Python code </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FFFFFF"/>
                </a:solidFill>
                <a:latin typeface="Segoe UI"/>
              </a:rPr>
              <a:t>Simplify data analytics, capture and exploit data </a:t>
            </a:r>
            <a:br>
              <a:rPr lang="en-US" sz="1100">
                <a:solidFill>
                  <a:srgbClr val="FFFFFF"/>
                </a:solidFill>
                <a:latin typeface="Segoe UI"/>
              </a:rPr>
            </a:br>
            <a:r>
              <a:rPr lang="en-US" sz="1100">
                <a:solidFill>
                  <a:srgbClr val="FFFFFF"/>
                </a:solidFill>
                <a:latin typeface="Segoe UI"/>
              </a:rPr>
              <a:t>semantics as users perform transformations on datasets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FFFFFF"/>
                </a:solidFill>
                <a:latin typeface="Segoe UI"/>
              </a:rPr>
              <a:t>Leverage pre-installed open-source libraries for building visualizations like matplotlib, seaborn, </a:t>
            </a:r>
            <a:r>
              <a:rPr lang="en-US" sz="1100" err="1">
                <a:solidFill>
                  <a:srgbClr val="FFFFFF"/>
                </a:solidFill>
                <a:latin typeface="Segoe UI"/>
              </a:rPr>
              <a:t>Plotly</a:t>
            </a:r>
            <a:r>
              <a:rPr lang="en-US" sz="1100">
                <a:solidFill>
                  <a:srgbClr val="FFFFFF"/>
                </a:solidFill>
                <a:latin typeface="Segoe UI"/>
              </a:rPr>
              <a:t>, and more</a:t>
            </a:r>
          </a:p>
        </p:txBody>
      </p:sp>
      <p:pic>
        <p:nvPicPr>
          <p:cNvPr id="18" name="Picture 17">
            <a:extLst>
              <a:ext uri="{FF2B5EF4-FFF2-40B4-BE49-F238E27FC236}">
                <a16:creationId xmlns:a16="http://schemas.microsoft.com/office/drawing/2014/main" id="{277B7918-408A-5539-2206-40B21BB22824}"/>
              </a:ext>
            </a:extLst>
          </p:cNvPr>
          <p:cNvPicPr>
            <a:picLocks noChangeAspect="1"/>
          </p:cNvPicPr>
          <p:nvPr/>
        </p:nvPicPr>
        <p:blipFill>
          <a:blip r:embed="rId3"/>
          <a:stretch>
            <a:fillRect/>
          </a:stretch>
        </p:blipFill>
        <p:spPr>
          <a:xfrm>
            <a:off x="3892707" y="0"/>
            <a:ext cx="8299293" cy="6907394"/>
          </a:xfrm>
          <a:prstGeom prst="rect">
            <a:avLst/>
          </a:prstGeom>
        </p:spPr>
      </p:pic>
    </p:spTree>
    <p:extLst>
      <p:ext uri="{BB962C8B-B14F-4D97-AF65-F5344CB8AC3E}">
        <p14:creationId xmlns:p14="http://schemas.microsoft.com/office/powerpoint/2010/main" val="42426485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D608B955-A3D7-666B-EBCA-9EE70190F8F7}"/>
              </a:ext>
            </a:extLst>
          </p:cNvPr>
          <p:cNvSpPr txBox="1">
            <a:spLocks/>
          </p:cNvSpPr>
          <p:nvPr/>
        </p:nvSpPr>
        <p:spPr>
          <a:xfrm>
            <a:off x="231277" y="46435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FFFFFF"/>
                </a:solidFill>
              </a:rPr>
              <a:t>Machine Learning</a:t>
            </a:r>
          </a:p>
          <a:p>
            <a:pPr>
              <a:defRPr/>
            </a:pPr>
            <a:r>
              <a:rPr lang="en-US" sz="2800">
                <a:solidFill>
                  <a:srgbClr val="FFFFFF"/>
                </a:solidFill>
              </a:rPr>
              <a:t>with </a:t>
            </a:r>
            <a:r>
              <a:rPr lang="en-US" sz="2800" err="1">
                <a:solidFill>
                  <a:srgbClr val="FFFFFF"/>
                </a:solidFill>
              </a:rPr>
              <a:t>MLflow</a:t>
            </a:r>
            <a:endParaRPr lang="en-US" sz="2800">
              <a:solidFill>
                <a:srgbClr val="FFFFFF"/>
              </a:solidFill>
            </a:endParaRPr>
          </a:p>
        </p:txBody>
      </p:sp>
      <p:sp>
        <p:nvSpPr>
          <p:cNvPr id="3" name="TextBox 2">
            <a:extLst>
              <a:ext uri="{FF2B5EF4-FFF2-40B4-BE49-F238E27FC236}">
                <a16:creationId xmlns:a16="http://schemas.microsoft.com/office/drawing/2014/main" id="{79C59D70-0EE3-B552-1012-87256928CE1E}"/>
              </a:ext>
            </a:extLst>
          </p:cNvPr>
          <p:cNvSpPr txBox="1"/>
          <p:nvPr/>
        </p:nvSpPr>
        <p:spPr>
          <a:xfrm>
            <a:off x="231277" y="1512990"/>
            <a:ext cx="3472915" cy="18476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1400" b="1">
                <a:solidFill>
                  <a:srgbClr val="FFFFFF"/>
                </a:solidFill>
                <a:latin typeface="Segoe UI"/>
                <a:cs typeface="Segoe UI"/>
              </a:rPr>
              <a:t>Built-in </a:t>
            </a:r>
            <a:r>
              <a:rPr lang="en-US" sz="1400">
                <a:solidFill>
                  <a:srgbClr val="FFFFFF"/>
                </a:solidFill>
                <a:latin typeface="Segoe UI"/>
                <a:cs typeface="Segoe UI"/>
              </a:rPr>
              <a:t>model &amp; experiment tracking enables data scientists to track and compare their different experiment runs and model versions </a:t>
            </a:r>
          </a:p>
          <a:p>
            <a:pPr marL="0" marR="0" lvl="0" indent="0" algn="l" defTabSz="914367" rtl="0" eaLnBrk="1" fontAlgn="auto" latinLnBrk="0" hangingPunct="1">
              <a:lnSpc>
                <a:spcPct val="105000"/>
              </a:lnSpc>
              <a:spcBef>
                <a:spcPts val="0"/>
              </a:spcBef>
              <a:spcAft>
                <a:spcPts val="300"/>
              </a:spcAft>
              <a:buClrTx/>
              <a:buSzTx/>
              <a:buFontTx/>
              <a:buNone/>
              <a:tabLst/>
              <a:defRPr/>
            </a:pPr>
            <a:r>
              <a:rPr lang="en-US" sz="1400">
                <a:solidFill>
                  <a:srgbClr val="FFFFFF"/>
                </a:solidFill>
                <a:latin typeface="Segoe UI"/>
                <a:cs typeface="Segoe UI" panose="020B0502040204020203" pitchFamily="34" charset="0"/>
              </a:rPr>
              <a:t>T</a:t>
            </a:r>
            <a:r>
              <a:rPr kumimoji="0" lang="en-US" sz="1400" b="0" i="0" u="none" strike="noStrike" kern="1200" cap="none" spc="0" normalizeH="0" baseline="0" noProof="0">
                <a:ln>
                  <a:noFill/>
                </a:ln>
                <a:solidFill>
                  <a:srgbClr val="FFFFFF"/>
                </a:solidFill>
                <a:effectLst/>
                <a:uLnTx/>
                <a:uFillTx/>
                <a:latin typeface="Segoe UI"/>
                <a:ea typeface="+mn-ea"/>
                <a:cs typeface="Segoe UI"/>
              </a:rPr>
              <a:t>rain, evaluate, and score machine learning models by using built-in Experiment and Model artifacts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Box 3">
            <a:extLst>
              <a:ext uri="{FF2B5EF4-FFF2-40B4-BE49-F238E27FC236}">
                <a16:creationId xmlns:a16="http://schemas.microsoft.com/office/drawing/2014/main" id="{31F856D0-3BD0-843E-951F-969064530290}"/>
              </a:ext>
            </a:extLst>
          </p:cNvPr>
          <p:cNvSpPr txBox="1"/>
          <p:nvPr/>
        </p:nvSpPr>
        <p:spPr>
          <a:xfrm>
            <a:off x="231276" y="3773941"/>
            <a:ext cx="3472915" cy="234218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Seamless integration with </a:t>
            </a:r>
            <a:r>
              <a:rPr kumimoji="0" lang="en-US" sz="1200" b="0" i="0" u="none" strike="noStrike" kern="1200" cap="none" spc="0" normalizeH="0" baseline="0" noProof="0" err="1">
                <a:ln>
                  <a:noFill/>
                </a:ln>
                <a:solidFill>
                  <a:srgbClr val="FFFFFF"/>
                </a:solidFill>
                <a:effectLst/>
                <a:uLnTx/>
                <a:uFillTx/>
                <a:latin typeface="Segoe UI"/>
                <a:ea typeface="+mn-ea"/>
                <a:cs typeface="+mn-cs"/>
              </a:rPr>
              <a:t>MLflow</a:t>
            </a:r>
            <a:r>
              <a:rPr kumimoji="0" lang="en-US" sz="1200" b="0" i="0" u="none" strike="noStrike" kern="1200" cap="none" spc="0" normalizeH="0" baseline="0" noProof="0">
                <a:ln>
                  <a:noFill/>
                </a:ln>
                <a:solidFill>
                  <a:srgbClr val="FFFFFF"/>
                </a:solidFill>
                <a:effectLst/>
                <a:uLnTx/>
                <a:uFillTx/>
                <a:latin typeface="Segoe UI"/>
                <a:ea typeface="+mn-ea"/>
                <a:cs typeface="+mn-cs"/>
              </a:rPr>
              <a:t> for experiment tracking and model registration/deployment</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Automatically capture model </a:t>
            </a:r>
            <a:r>
              <a:rPr kumimoji="0" lang="en-US" sz="1200" b="0" i="0" u="none" strike="noStrike" kern="1200" cap="none" spc="0" normalizeH="0" baseline="0" noProof="0" err="1">
                <a:ln>
                  <a:noFill/>
                </a:ln>
                <a:solidFill>
                  <a:srgbClr val="FFFFFF"/>
                </a:solidFill>
                <a:effectLst/>
                <a:uLnTx/>
                <a:uFillTx/>
                <a:latin typeface="Segoe UI"/>
                <a:ea typeface="+mn-ea"/>
                <a:cs typeface="+mn-cs"/>
              </a:rPr>
              <a:t>pemtrics</a:t>
            </a:r>
            <a:r>
              <a:rPr kumimoji="0" lang="en-US" sz="1200" b="0" i="0" u="none" strike="noStrike" kern="1200" cap="none" spc="0" normalizeH="0" baseline="0" noProof="0">
                <a:ln>
                  <a:noFill/>
                </a:ln>
                <a:solidFill>
                  <a:srgbClr val="FFFFFF"/>
                </a:solidFill>
                <a:effectLst/>
                <a:uLnTx/>
                <a:uFillTx/>
                <a:latin typeface="Segoe UI"/>
                <a:ea typeface="+mn-ea"/>
                <a:cs typeface="+mn-cs"/>
              </a:rPr>
              <a:t> &amp; parameters with built-in support for MLflow auto-plogging</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err="1">
                <a:solidFill>
                  <a:srgbClr val="FFFFFF"/>
                </a:solidFill>
                <a:latin typeface="Segoe UI"/>
              </a:rPr>
              <a:t>SynapseML</a:t>
            </a:r>
            <a:r>
              <a:rPr lang="en-US" sz="1200">
                <a:solidFill>
                  <a:srgbClr val="FFFFFF"/>
                </a:solidFill>
                <a:latin typeface="Segoe UI"/>
              </a:rPr>
              <a:t> integration with Azure OpenAI service makes it easier to use Apache Spark to process millions of prompts and scale workflow</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srgbClr val="FFFFFF"/>
                </a:solidFill>
                <a:latin typeface="Segoe UI"/>
              </a:rPr>
              <a:t>Model registry powered by </a:t>
            </a:r>
            <a:r>
              <a:rPr lang="en-US" sz="1200" err="1">
                <a:solidFill>
                  <a:srgbClr val="FFFFFF"/>
                </a:solidFill>
                <a:latin typeface="Segoe UI"/>
              </a:rPr>
              <a:t>AzureML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34CCB98D-9CA1-B691-3BBE-CEB899602164}"/>
              </a:ext>
            </a:extLst>
          </p:cNvPr>
          <p:cNvPicPr>
            <a:picLocks noChangeAspect="1"/>
          </p:cNvPicPr>
          <p:nvPr/>
        </p:nvPicPr>
        <p:blipFill>
          <a:blip r:embed="rId3"/>
          <a:stretch>
            <a:fillRect/>
          </a:stretch>
        </p:blipFill>
        <p:spPr>
          <a:xfrm>
            <a:off x="3873928" y="0"/>
            <a:ext cx="8734048" cy="6858000"/>
          </a:xfrm>
          <a:prstGeom prst="rect">
            <a:avLst/>
          </a:prstGeom>
        </p:spPr>
      </p:pic>
    </p:spTree>
    <p:extLst>
      <p:ext uri="{BB962C8B-B14F-4D97-AF65-F5344CB8AC3E}">
        <p14:creationId xmlns:p14="http://schemas.microsoft.com/office/powerpoint/2010/main" val="1951682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8EA1-1A34-EA90-E532-BA1EB25DD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3B2F8-C256-3E9A-4E72-88A5B1621670}"/>
              </a:ext>
            </a:extLst>
          </p:cNvPr>
          <p:cNvSpPr>
            <a:spLocks noGrp="1"/>
          </p:cNvSpPr>
          <p:nvPr>
            <p:ph type="title"/>
          </p:nvPr>
        </p:nvSpPr>
        <p:spPr/>
        <p:txBody>
          <a:bodyPr/>
          <a:lstStyle/>
          <a:p>
            <a:r>
              <a:rPr lang="en-US"/>
              <a:t>Module 7 – Data Science</a:t>
            </a:r>
          </a:p>
        </p:txBody>
      </p:sp>
      <p:sp>
        <p:nvSpPr>
          <p:cNvPr id="3" name="Content Placeholder 2">
            <a:extLst>
              <a:ext uri="{FF2B5EF4-FFF2-40B4-BE49-F238E27FC236}">
                <a16:creationId xmlns:a16="http://schemas.microsoft.com/office/drawing/2014/main" id="{5AA9A006-3773-E877-5C80-44D95362AC1E}"/>
              </a:ext>
            </a:extLst>
          </p:cNvPr>
          <p:cNvSpPr>
            <a:spLocks noGrp="1"/>
          </p:cNvSpPr>
          <p:nvPr>
            <p:ph sz="quarter" idx="10"/>
          </p:nvPr>
        </p:nvSpPr>
        <p:spPr>
          <a:xfrm>
            <a:off x="586581" y="1299689"/>
            <a:ext cx="11018838" cy="781997"/>
          </a:xfrm>
        </p:spPr>
        <p:txBody>
          <a:bodyPr/>
          <a:lstStyle/>
          <a:p>
            <a:pPr marL="0" indent="0">
              <a:buNone/>
            </a:pPr>
            <a:r>
              <a:rPr lang="en-US"/>
              <a:t>Goals: Use notebooks to build an ML model predicting the stock prices.</a:t>
            </a:r>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5" name="Picture 4" descr="A screenshot of a computer">
            <a:extLst>
              <a:ext uri="{FF2B5EF4-FFF2-40B4-BE49-F238E27FC236}">
                <a16:creationId xmlns:a16="http://schemas.microsoft.com/office/drawing/2014/main" id="{BCBC842B-9812-DCC7-3387-65ADE758CD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87409" y="1969740"/>
            <a:ext cx="7433863" cy="3908887"/>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377CDDBB-81EE-32FB-EA12-8E2EF164E78E}"/>
              </a:ext>
            </a:extLst>
          </p:cNvPr>
          <p:cNvSpPr txBox="1">
            <a:spLocks/>
          </p:cNvSpPr>
          <p:nvPr/>
        </p:nvSpPr>
        <p:spPr>
          <a:xfrm>
            <a:off x="693169" y="1913160"/>
            <a:ext cx="3687653" cy="45920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Using the ML library </a:t>
            </a:r>
            <a:r>
              <a:rPr lang="en-US" sz="2400" i="1"/>
              <a:t>Prophet</a:t>
            </a:r>
            <a:r>
              <a:rPr lang="en-US" sz="2400"/>
              <a:t>, build a model and generate predictions, integrating them into the Power BI reports.</a:t>
            </a:r>
          </a:p>
          <a:p>
            <a:pPr marL="0" indent="0">
              <a:buFont typeface="Wingdings" panose="05000000000000000000" pitchFamily="2" charset="2"/>
              <a:buNone/>
            </a:pPr>
            <a:r>
              <a:rPr lang="en-US" sz="2400" u="sng"/>
              <a:t>Using </a:t>
            </a:r>
            <a:r>
              <a:rPr lang="en-US" sz="2400" u="sng" err="1"/>
              <a:t>MLflow</a:t>
            </a:r>
            <a:endParaRPr lang="en-US" sz="2400" u="sng"/>
          </a:p>
          <a:p>
            <a:pPr marL="0" indent="0">
              <a:buFont typeface="Wingdings" panose="05000000000000000000" pitchFamily="2" charset="2"/>
              <a:buNone/>
            </a:pPr>
            <a:r>
              <a:rPr lang="en-US" sz="2000"/>
              <a:t>DS 1 – Build &amp; Log model</a:t>
            </a:r>
          </a:p>
          <a:p>
            <a:pPr marL="0" indent="0">
              <a:buFont typeface="Wingdings" panose="05000000000000000000" pitchFamily="2" charset="2"/>
              <a:buNone/>
            </a:pPr>
            <a:r>
              <a:rPr lang="en-US" sz="2000"/>
              <a:t>DS 2 – Consume Model</a:t>
            </a:r>
          </a:p>
          <a:p>
            <a:pPr marL="0" indent="0">
              <a:buFont typeface="Wingdings" panose="05000000000000000000" pitchFamily="2" charset="2"/>
              <a:buNone/>
            </a:pPr>
            <a:r>
              <a:rPr lang="en-US" sz="2400" u="sng"/>
              <a:t>Generating without </a:t>
            </a:r>
            <a:r>
              <a:rPr lang="en-US" sz="2400" u="sng" err="1"/>
              <a:t>MLflow</a:t>
            </a:r>
            <a:endParaRPr lang="en-US" sz="2400" u="sng"/>
          </a:p>
          <a:p>
            <a:pPr marL="0" indent="0">
              <a:buFont typeface="Wingdings" panose="05000000000000000000" pitchFamily="2" charset="2"/>
              <a:buNone/>
            </a:pPr>
            <a:r>
              <a:rPr lang="en-US" sz="2000"/>
              <a:t>DS 3 – Build/Generate ALL</a:t>
            </a:r>
          </a:p>
          <a:p>
            <a:pPr marL="0" indent="0">
              <a:buFont typeface="Wingdings" panose="05000000000000000000" pitchFamily="2" charset="2"/>
              <a:buNone/>
            </a:pPr>
            <a:r>
              <a:rPr lang="en-US" sz="2000"/>
              <a:t>DS 4 – Uses Module 6/Lakehouse “Live Data”</a:t>
            </a:r>
          </a:p>
          <a:p>
            <a:pPr marL="0" indent="0">
              <a:buNone/>
            </a:pPr>
            <a:endParaRPr lang="en-US" sz="2400"/>
          </a:p>
        </p:txBody>
      </p:sp>
    </p:spTree>
    <p:extLst>
      <p:ext uri="{BB962C8B-B14F-4D97-AF65-F5344CB8AC3E}">
        <p14:creationId xmlns:p14="http://schemas.microsoft.com/office/powerpoint/2010/main" val="163332739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DB6C5A4-F8BD-9AA5-CFFE-5B966ACEE9C8}"/>
              </a:ext>
            </a:extLst>
          </p:cNvPr>
          <p:cNvSpPr>
            <a:spLocks noGrp="1"/>
          </p:cNvSpPr>
          <p:nvPr>
            <p:ph type="title"/>
          </p:nvPr>
        </p:nvSpPr>
        <p:spPr>
          <a:xfrm>
            <a:off x="588263" y="457200"/>
            <a:ext cx="11018520" cy="553998"/>
          </a:xfrm>
        </p:spPr>
        <p:txBody>
          <a:bodyPr/>
          <a:lstStyle/>
          <a:p>
            <a:r>
              <a:rPr lang="en-US">
                <a:solidFill>
                  <a:schemeClr val="accent1"/>
                </a:solidFill>
              </a:rPr>
              <a:t>Azure ML vs Fabric Data Science</a:t>
            </a:r>
            <a:endParaRPr lang="en-US"/>
          </a:p>
        </p:txBody>
      </p:sp>
      <p:sp>
        <p:nvSpPr>
          <p:cNvPr id="34" name="Content Placeholder 33">
            <a:extLst>
              <a:ext uri="{FF2B5EF4-FFF2-40B4-BE49-F238E27FC236}">
                <a16:creationId xmlns:a16="http://schemas.microsoft.com/office/drawing/2014/main" id="{9C02907A-076E-3CA5-99F5-5FB0522B3A17}"/>
              </a:ext>
            </a:extLst>
          </p:cNvPr>
          <p:cNvSpPr>
            <a:spLocks noGrp="1"/>
          </p:cNvSpPr>
          <p:nvPr>
            <p:ph sz="quarter" idx="10"/>
          </p:nvPr>
        </p:nvSpPr>
        <p:spPr>
          <a:xfrm>
            <a:off x="584201" y="1435100"/>
            <a:ext cx="11025188" cy="1661993"/>
          </a:xfrm>
        </p:spPr>
        <p:txBody>
          <a:bodyPr/>
          <a:lstStyle/>
          <a:p>
            <a:pPr marL="0" indent="0">
              <a:spcBef>
                <a:spcPts val="0"/>
              </a:spcBef>
              <a:spcAft>
                <a:spcPts val="1200"/>
              </a:spcAft>
              <a:buNone/>
            </a:pPr>
            <a:r>
              <a:rPr lang="en-US" sz="1400">
                <a:solidFill>
                  <a:schemeClr val="accent1"/>
                </a:solidFill>
                <a:latin typeface="+mj-lt"/>
              </a:rPr>
              <a:t>Azure Machine Learning </a:t>
            </a:r>
            <a:r>
              <a:rPr lang="en-US" sz="1400"/>
              <a:t>is an E2E managed ML platform for building, fine-tuning, prompt-engineering, deploying, and operationalizing ML models responsibly at scale. </a:t>
            </a:r>
          </a:p>
          <a:p>
            <a:pPr marL="0" indent="0">
              <a:spcBef>
                <a:spcPts val="0"/>
              </a:spcBef>
              <a:spcAft>
                <a:spcPts val="1200"/>
              </a:spcAft>
              <a:buNone/>
            </a:pPr>
            <a:r>
              <a:rPr lang="en-US" sz="1400">
                <a:solidFill>
                  <a:schemeClr val="accent1"/>
                </a:solidFill>
                <a:latin typeface="+mj-lt"/>
              </a:rPr>
              <a:t>Microsoft Fabric </a:t>
            </a:r>
            <a:r>
              <a:rPr lang="en-US" sz="1400"/>
              <a:t>is a unified solution for analytics, encompassing data integration, data engineering, data warehouse, data science, observational analytics, and business intelligence—all built on open, lake-centric foundations. Within Fabric, there is Data Science in Microsoft Fabric, a SaaS experience to build and use ML models to enrich data as part of data and analytics workflows. </a:t>
            </a:r>
          </a:p>
        </p:txBody>
      </p:sp>
      <p:sp>
        <p:nvSpPr>
          <p:cNvPr id="35" name="Content Placeholder 33">
            <a:extLst>
              <a:ext uri="{FF2B5EF4-FFF2-40B4-BE49-F238E27FC236}">
                <a16:creationId xmlns:a16="http://schemas.microsoft.com/office/drawing/2014/main" id="{9B611BE6-D381-F7CB-5EF5-4F3F989FE63E}"/>
              </a:ext>
            </a:extLst>
          </p:cNvPr>
          <p:cNvSpPr txBox="1">
            <a:spLocks/>
          </p:cNvSpPr>
          <p:nvPr/>
        </p:nvSpPr>
        <p:spPr>
          <a:xfrm>
            <a:off x="582611" y="2876047"/>
            <a:ext cx="11018519"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Together you get a seamless Data &amp; AI stack for your entire Data &amp; AI team; from your data scientists, data engineers and machine learning engineers. </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5" name="Rectangle 44">
            <a:extLst>
              <a:ext uri="{FF2B5EF4-FFF2-40B4-BE49-F238E27FC236}">
                <a16:creationId xmlns:a16="http://schemas.microsoft.com/office/drawing/2014/main" id="{E4E1AF7F-5F3E-1CEB-2442-CE2C0F5C4444}"/>
              </a:ext>
            </a:extLst>
          </p:cNvPr>
          <p:cNvSpPr/>
          <p:nvPr/>
        </p:nvSpPr>
        <p:spPr>
          <a:xfrm>
            <a:off x="584199" y="3547382"/>
            <a:ext cx="3096171" cy="6318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0" tIns="146304" rIns="182880" bIns="146304"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Your organization is invested in Azure ML</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8E25088F-71B7-B9AF-D02F-2FB1A7B3E75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898" y="3704586"/>
            <a:ext cx="322184" cy="322182"/>
          </a:xfrm>
          <a:prstGeom prst="rect">
            <a:avLst/>
          </a:prstGeom>
        </p:spPr>
      </p:pic>
      <p:sp>
        <p:nvSpPr>
          <p:cNvPr id="20" name="Rectangle 19">
            <a:extLst>
              <a:ext uri="{FF2B5EF4-FFF2-40B4-BE49-F238E27FC236}">
                <a16:creationId xmlns:a16="http://schemas.microsoft.com/office/drawing/2014/main" id="{EC660561-21E6-3307-46F9-7AFF826C117C}"/>
              </a:ext>
            </a:extLst>
          </p:cNvPr>
          <p:cNvSpPr/>
          <p:nvPr/>
        </p:nvSpPr>
        <p:spPr>
          <a:xfrm>
            <a:off x="584199" y="4258839"/>
            <a:ext cx="3096171"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Choose Azure Machine Learning. Attach Microsoft Fabric for your data workloads.</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Optionally, Fabric DS can be used for EDA and feature engineering.</a:t>
            </a:r>
          </a:p>
        </p:txBody>
      </p:sp>
      <p:sp>
        <p:nvSpPr>
          <p:cNvPr id="43" name="Rectangle 42">
            <a:extLst>
              <a:ext uri="{FF2B5EF4-FFF2-40B4-BE49-F238E27FC236}">
                <a16:creationId xmlns:a16="http://schemas.microsoft.com/office/drawing/2014/main" id="{47FBEE97-2410-19D4-11D6-1E9C7CEDE335}"/>
              </a:ext>
              <a:ext uri="{C183D7F6-B498-43B3-948B-1728B52AA6E4}">
                <adec:decorative xmlns:adec="http://schemas.microsoft.com/office/drawing/2017/decorative" val="1"/>
              </a:ext>
            </a:extLst>
          </p:cNvPr>
          <p:cNvSpPr/>
          <p:nvPr/>
        </p:nvSpPr>
        <p:spPr>
          <a:xfrm>
            <a:off x="3804457" y="3547382"/>
            <a:ext cx="4584673" cy="6318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21" name="Rectangle 20">
            <a:extLst>
              <a:ext uri="{FF2B5EF4-FFF2-40B4-BE49-F238E27FC236}">
                <a16:creationId xmlns:a16="http://schemas.microsoft.com/office/drawing/2014/main" id="{18E2244A-4DD9-BD99-3B6E-32B05F0D0FCD}"/>
              </a:ext>
            </a:extLst>
          </p:cNvPr>
          <p:cNvSpPr/>
          <p:nvPr/>
        </p:nvSpPr>
        <p:spPr>
          <a:xfrm>
            <a:off x="3804458" y="4258839"/>
            <a:ext cx="2249450"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If you'd like to deploy models through managed endpoints, towards </a:t>
            </a: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bold"/>
              </a:rPr>
              <a:t>MLOps</a:t>
            </a: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
                <a:ea typeface="+mn-ea"/>
                <a:cs typeface="Segoe UI Semibold"/>
              </a:rPr>
              <a:t>Choose Azure ML for ML workload. Attach Fabric </a:t>
            </a:r>
            <a:br>
              <a:rPr kumimoji="0" lang="en-US" sz="1200" b="0" i="0" u="none" strike="noStrike" kern="1200" cap="none" spc="0" normalizeH="0" baseline="0" noProof="0">
                <a:ln>
                  <a:noFill/>
                </a:ln>
                <a:solidFill>
                  <a:srgbClr val="FFFFFF"/>
                </a:solidFill>
                <a:effectLst/>
                <a:uLnTx/>
                <a:uFillTx/>
                <a:latin typeface="Segoe UI "/>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
                <a:ea typeface="+mn-ea"/>
                <a:cs typeface="Segoe UI Semibold"/>
              </a:rPr>
              <a:t>for data workloads. Optionally, Fabric DS </a:t>
            </a:r>
            <a:br>
              <a:rPr kumimoji="0" lang="en-US" sz="1200" b="0" i="0" u="none" strike="noStrike" kern="1200" cap="none" spc="0" normalizeH="0" baseline="0" noProof="0">
                <a:ln>
                  <a:noFill/>
                </a:ln>
                <a:solidFill>
                  <a:srgbClr val="FFFFFF"/>
                </a:solidFill>
                <a:effectLst/>
                <a:uLnTx/>
                <a:uFillTx/>
                <a:latin typeface="Segoe UI "/>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
                <a:ea typeface="+mn-ea"/>
                <a:cs typeface="Segoe UI Semibold"/>
              </a:rPr>
              <a:t>can be used for EDA </a:t>
            </a:r>
            <a:br>
              <a:rPr kumimoji="0" lang="en-US" sz="1200" b="0" i="0" u="none" strike="noStrike" kern="1200" cap="none" spc="0" normalizeH="0" baseline="0" noProof="0">
                <a:ln>
                  <a:noFill/>
                </a:ln>
                <a:solidFill>
                  <a:srgbClr val="FFFFFF"/>
                </a:solidFill>
                <a:effectLst/>
                <a:uLnTx/>
                <a:uFillTx/>
                <a:latin typeface="Segoe UI "/>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
                <a:ea typeface="+mn-ea"/>
                <a:cs typeface="Segoe UI Semibold"/>
              </a:rPr>
              <a:t>and feature engineering.</a:t>
            </a:r>
          </a:p>
        </p:txBody>
      </p:sp>
      <p:sp>
        <p:nvSpPr>
          <p:cNvPr id="26" name="Rectangle 25">
            <a:extLst>
              <a:ext uri="{FF2B5EF4-FFF2-40B4-BE49-F238E27FC236}">
                <a16:creationId xmlns:a16="http://schemas.microsoft.com/office/drawing/2014/main" id="{6375B827-7B83-1BA7-AB67-48830896C719}"/>
              </a:ext>
            </a:extLst>
          </p:cNvPr>
          <p:cNvSpPr/>
          <p:nvPr/>
        </p:nvSpPr>
        <p:spPr>
          <a:xfrm>
            <a:off x="6177996" y="4258839"/>
            <a:ext cx="2211135"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If you'd like to deploy models through one-click flows in Fabric DW/Lakehouse or Power BI?</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Choose Fabric DS for ML workload. Attach Azure </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ML for </a:t>
            </a:r>
            <a:r>
              <a:rPr kumimoji="0" lang="en-US" sz="1200" b="0" i="0" u="none" strike="noStrike" kern="1200" cap="none" spc="0" normalizeH="0" baseline="0" noProof="0" err="1">
                <a:ln>
                  <a:noFill/>
                </a:ln>
                <a:solidFill>
                  <a:srgbClr val="000000"/>
                </a:solidFill>
                <a:effectLst/>
                <a:uLnTx/>
                <a:uFillTx/>
                <a:latin typeface="Segoe UI"/>
                <a:ea typeface="+mn-ea"/>
                <a:cs typeface="Segoe UI"/>
              </a:rPr>
              <a:t>MLOps</a:t>
            </a:r>
            <a:r>
              <a:rPr kumimoji="0" lang="en-US" sz="1200" b="0" i="0" u="none" strike="noStrike" kern="1200" cap="none" spc="0" normalizeH="0" baseline="0" noProof="0">
                <a:ln>
                  <a:noFill/>
                </a:ln>
                <a:solidFill>
                  <a:srgbClr val="000000"/>
                </a:solidFill>
                <a:effectLst/>
                <a:uLnTx/>
                <a:uFillTx/>
                <a:latin typeface="Segoe UI"/>
                <a:ea typeface="+mn-ea"/>
                <a:cs typeface="Segoe UI"/>
              </a:rPr>
              <a:t> (CI/CD, model monitoring, etc.) </a:t>
            </a:r>
          </a:p>
        </p:txBody>
      </p:sp>
      <p:sp>
        <p:nvSpPr>
          <p:cNvPr id="46" name="Rectangle 45">
            <a:extLst>
              <a:ext uri="{FF2B5EF4-FFF2-40B4-BE49-F238E27FC236}">
                <a16:creationId xmlns:a16="http://schemas.microsoft.com/office/drawing/2014/main" id="{428530A5-90C2-8028-B378-1776D2E667E1}"/>
              </a:ext>
            </a:extLst>
          </p:cNvPr>
          <p:cNvSpPr/>
          <p:nvPr/>
        </p:nvSpPr>
        <p:spPr>
          <a:xfrm>
            <a:off x="8513218" y="3547382"/>
            <a:ext cx="3096171" cy="6318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0" tIns="146304" rIns="182880" bIns="146304"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Your organization is invested in Azure Databricks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4">
            <a:extLst>
              <a:ext uri="{FF2B5EF4-FFF2-40B4-BE49-F238E27FC236}">
                <a16:creationId xmlns:a16="http://schemas.microsoft.com/office/drawing/2014/main" id="{979D90BB-AC1B-D60D-44D2-338E1A6DA3C0}"/>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621308" y="3706939"/>
            <a:ext cx="346480" cy="3127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11E33EA0-80F6-DC6D-B0A4-B8772785D07C}"/>
              </a:ext>
            </a:extLst>
          </p:cNvPr>
          <p:cNvSpPr/>
          <p:nvPr/>
        </p:nvSpPr>
        <p:spPr>
          <a:xfrm>
            <a:off x="8513218" y="4258839"/>
            <a:ext cx="3096171"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Your choice for data and ML workload to be on ADB or Fabric + AML. </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Attach Azure ML if you'd like to fine-tune, prompt-engineer, and deploy pre-built LLMs (Hugging Face, AOAI, Meta). </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2" name="Picture 1" descr="Icon&#10;&#10;Description automatically generated">
            <a:extLst>
              <a:ext uri="{FF2B5EF4-FFF2-40B4-BE49-F238E27FC236}">
                <a16:creationId xmlns:a16="http://schemas.microsoft.com/office/drawing/2014/main" id="{B72BCA0C-99BE-99E0-6791-523AE54B18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59226" y="3658212"/>
            <a:ext cx="410165" cy="410165"/>
          </a:xfrm>
          <a:prstGeom prst="rect">
            <a:avLst/>
          </a:prstGeom>
        </p:spPr>
      </p:pic>
      <p:sp>
        <p:nvSpPr>
          <p:cNvPr id="4" name="TextBox 3">
            <a:extLst>
              <a:ext uri="{FF2B5EF4-FFF2-40B4-BE49-F238E27FC236}">
                <a16:creationId xmlns:a16="http://schemas.microsoft.com/office/drawing/2014/main" id="{5E5A8744-66D5-5F74-2B4E-880508EF2344}"/>
              </a:ext>
            </a:extLst>
          </p:cNvPr>
          <p:cNvSpPr txBox="1"/>
          <p:nvPr/>
        </p:nvSpPr>
        <p:spPr>
          <a:xfrm>
            <a:off x="4420806" y="3601684"/>
            <a:ext cx="3717301" cy="523220"/>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Your organization is invested in PBI and seeking impro data implementations</a:t>
            </a:r>
          </a:p>
        </p:txBody>
      </p:sp>
    </p:spTree>
    <p:extLst>
      <p:ext uri="{BB962C8B-B14F-4D97-AF65-F5344CB8AC3E}">
        <p14:creationId xmlns:p14="http://schemas.microsoft.com/office/powerpoint/2010/main" val="35375787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AFF1F-7330-BA22-0661-12293D3AEC58}"/>
            </a:ext>
          </a:extLst>
        </p:cNvPr>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5C159471-5BCD-90DC-D827-4926E0C01AFF}"/>
              </a:ext>
            </a:extLst>
          </p:cNvPr>
          <p:cNvGraphicFramePr>
            <a:graphicFrameLocks/>
          </p:cNvGraphicFramePr>
          <p:nvPr/>
        </p:nvGraphicFramePr>
        <p:xfrm>
          <a:off x="5946314" y="1210161"/>
          <a:ext cx="5721795" cy="5203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Vertical Text Placeholder 3">
            <a:extLst>
              <a:ext uri="{FF2B5EF4-FFF2-40B4-BE49-F238E27FC236}">
                <a16:creationId xmlns:a16="http://schemas.microsoft.com/office/drawing/2014/main" id="{F8043E9B-0C7E-B9BB-8C01-8FA425F912ED}"/>
              </a:ext>
            </a:extLst>
          </p:cNvPr>
          <p:cNvSpPr txBox="1">
            <a:spLocks/>
          </p:cNvSpPr>
          <p:nvPr/>
        </p:nvSpPr>
        <p:spPr>
          <a:xfrm rot="16200000">
            <a:off x="8606290" y="-2182973"/>
            <a:ext cx="733158" cy="6053110"/>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Half Day Schedule</a:t>
            </a:r>
          </a:p>
        </p:txBody>
      </p:sp>
    </p:spTree>
    <p:extLst>
      <p:ext uri="{BB962C8B-B14F-4D97-AF65-F5344CB8AC3E}">
        <p14:creationId xmlns:p14="http://schemas.microsoft.com/office/powerpoint/2010/main" val="4650125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53EF0B60-E9A2-94DA-24ED-2E08724B520C}"/>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23718" y="1424833"/>
            <a:ext cx="446982" cy="4496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781FD3A-A13C-271E-95C7-DA2B8DD9EA8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8806" y="1425293"/>
            <a:ext cx="444651" cy="444651"/>
          </a:xfrm>
          <a:prstGeom prst="rect">
            <a:avLst/>
          </a:prstGeom>
        </p:spPr>
      </p:pic>
      <p:sp>
        <p:nvSpPr>
          <p:cNvPr id="24" name="Title 23">
            <a:extLst>
              <a:ext uri="{FF2B5EF4-FFF2-40B4-BE49-F238E27FC236}">
                <a16:creationId xmlns:a16="http://schemas.microsoft.com/office/drawing/2014/main" id="{4050A027-845F-4636-8178-FEC0684CFF26}"/>
              </a:ext>
            </a:extLst>
          </p:cNvPr>
          <p:cNvSpPr>
            <a:spLocks noGrp="1"/>
          </p:cNvSpPr>
          <p:nvPr>
            <p:ph type="title"/>
          </p:nvPr>
        </p:nvSpPr>
        <p:spPr>
          <a:xfrm>
            <a:off x="588263" y="457200"/>
            <a:ext cx="11018520" cy="553998"/>
          </a:xfrm>
        </p:spPr>
        <p:txBody>
          <a:bodyPr/>
          <a:lstStyle/>
          <a:p>
            <a:r>
              <a:rPr lang="en-US" err="1">
                <a:solidFill>
                  <a:schemeClr val="accent1"/>
                </a:solidFill>
              </a:rPr>
              <a:t>AzureML</a:t>
            </a:r>
            <a:r>
              <a:rPr lang="en-US">
                <a:solidFill>
                  <a:schemeClr val="accent1"/>
                </a:solidFill>
              </a:rPr>
              <a:t> &amp; Fabric: </a:t>
            </a:r>
            <a:r>
              <a:rPr lang="en-US"/>
              <a:t>Top-line product differentiation</a:t>
            </a:r>
          </a:p>
        </p:txBody>
      </p:sp>
      <p:sp>
        <p:nvSpPr>
          <p:cNvPr id="28" name="Text Placeholder 27">
            <a:extLst>
              <a:ext uri="{FF2B5EF4-FFF2-40B4-BE49-F238E27FC236}">
                <a16:creationId xmlns:a16="http://schemas.microsoft.com/office/drawing/2014/main" id="{56E920E7-2675-A271-D305-C7054FB6E03F}"/>
              </a:ext>
            </a:extLst>
          </p:cNvPr>
          <p:cNvSpPr>
            <a:spLocks noGrp="1"/>
          </p:cNvSpPr>
          <p:nvPr>
            <p:ph type="body" sz="quarter" idx="16"/>
          </p:nvPr>
        </p:nvSpPr>
        <p:spPr>
          <a:xfrm>
            <a:off x="1130300" y="1443038"/>
            <a:ext cx="4638675" cy="369332"/>
          </a:xfrm>
        </p:spPr>
        <p:txBody>
          <a:bodyPr lIns="0"/>
          <a:lstStyle/>
          <a:p>
            <a:r>
              <a:rPr lang="en-US" sz="2400"/>
              <a:t>Azure Machine Learning</a:t>
            </a:r>
          </a:p>
        </p:txBody>
      </p:sp>
      <p:sp>
        <p:nvSpPr>
          <p:cNvPr id="25" name="Content Placeholder 24">
            <a:extLst>
              <a:ext uri="{FF2B5EF4-FFF2-40B4-BE49-F238E27FC236}">
                <a16:creationId xmlns:a16="http://schemas.microsoft.com/office/drawing/2014/main" id="{931A45C5-5A4E-2ABA-5A5A-1AF4E6E04B34}"/>
              </a:ext>
            </a:extLst>
          </p:cNvPr>
          <p:cNvSpPr>
            <a:spLocks noGrp="1"/>
          </p:cNvSpPr>
          <p:nvPr>
            <p:ph sz="quarter" idx="11"/>
          </p:nvPr>
        </p:nvSpPr>
        <p:spPr>
          <a:xfrm>
            <a:off x="588963" y="2132012"/>
            <a:ext cx="5214937" cy="3978012"/>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a:t>
            </a:r>
          </a:p>
          <a:p>
            <a:pPr marL="0" indent="0">
              <a:spcBef>
                <a:spcPts val="0"/>
              </a:spcBef>
              <a:spcAft>
                <a:spcPts val="300"/>
              </a:spcAft>
              <a:buNone/>
            </a:pPr>
            <a:r>
              <a:rPr lang="en-US" sz="1400">
                <a:cs typeface="Segoe UI"/>
              </a:rPr>
              <a:t>Azure Machine Learning is a managed end-to-end machine learning platform for building, fine-tuning, deploying, and operating ML models, responsibly at scale. </a:t>
            </a:r>
            <a:br>
              <a:rPr lang="en-US" sz="1400"/>
            </a:br>
            <a:endParaRPr lang="en-US" sz="1400"/>
          </a:p>
          <a:p>
            <a:pPr marL="0" indent="0">
              <a:spcBef>
                <a:spcPts val="0"/>
              </a:spcBef>
              <a:spcAft>
                <a:spcPts val="300"/>
              </a:spcAft>
              <a:buNone/>
            </a:pPr>
            <a:r>
              <a:rPr lang="en-US" sz="1800">
                <a:solidFill>
                  <a:schemeClr val="accent1"/>
                </a:solidFill>
                <a:latin typeface="+mj-lt"/>
                <a:cs typeface="Segoe UI"/>
              </a:rPr>
              <a:t>Ideal personas in your organization</a:t>
            </a:r>
            <a:endParaRPr lang="en-US" sz="1800">
              <a:solidFill>
                <a:schemeClr val="accent1"/>
              </a:solidFill>
              <a:latin typeface="+mj-lt"/>
            </a:endParaRPr>
          </a:p>
          <a:p>
            <a:pPr marL="0" indent="0">
              <a:spcBef>
                <a:spcPts val="0"/>
              </a:spcBef>
              <a:spcAft>
                <a:spcPts val="300"/>
              </a:spcAft>
              <a:buNone/>
            </a:pPr>
            <a:r>
              <a:rPr lang="en-US" sz="1400">
                <a:cs typeface="Segoe UI"/>
              </a:rPr>
              <a:t>Machine Learning Engineers, Data Scientists</a:t>
            </a:r>
            <a:br>
              <a:rPr lang="en-US" sz="1400"/>
            </a:b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ML model building and training with any types of compute including Spark and GPUs for cloud-scale large AI workloads</a:t>
            </a:r>
          </a:p>
          <a:p>
            <a:pPr>
              <a:spcBef>
                <a:spcPts val="0"/>
              </a:spcBef>
              <a:spcAft>
                <a:spcPts val="300"/>
              </a:spcAft>
              <a:buFont typeface="Arial" panose="020B0604020202020204" pitchFamily="34" charset="0"/>
              <a:buChar char="•"/>
            </a:pPr>
            <a:r>
              <a:rPr lang="en-US" sz="1400">
                <a:cs typeface="Segoe UI"/>
              </a:rPr>
              <a:t>Automated ML and drag-and-drop UI </a:t>
            </a:r>
            <a:endParaRPr lang="en-US" sz="1400"/>
          </a:p>
          <a:p>
            <a:pPr>
              <a:spcBef>
                <a:spcPts val="0"/>
              </a:spcBef>
              <a:spcAft>
                <a:spcPts val="300"/>
              </a:spcAft>
              <a:buFont typeface="Arial" panose="020B0604020202020204" pitchFamily="34" charset="0"/>
              <a:buChar char="•"/>
            </a:pPr>
            <a:r>
              <a:rPr lang="en-US" sz="1400">
                <a:cs typeface="Segoe UI"/>
              </a:rPr>
              <a:t>End-to-end </a:t>
            </a:r>
            <a:r>
              <a:rPr lang="en-US" sz="1400" err="1">
                <a:cs typeface="Segoe UI"/>
              </a:rPr>
              <a:t>MLOps</a:t>
            </a:r>
            <a:r>
              <a:rPr lang="en-US" sz="1400">
                <a:cs typeface="Segoe UI"/>
              </a:rPr>
              <a:t> and repeatable ML pipelines </a:t>
            </a:r>
          </a:p>
          <a:p>
            <a:pPr>
              <a:spcBef>
                <a:spcPts val="0"/>
              </a:spcBef>
              <a:spcAft>
                <a:spcPts val="300"/>
              </a:spcAft>
              <a:buFont typeface="Arial" panose="020B0604020202020204" pitchFamily="34" charset="0"/>
              <a:buChar char="•"/>
            </a:pPr>
            <a:r>
              <a:rPr lang="en-US" sz="1400">
                <a:cs typeface="Segoe UI"/>
              </a:rPr>
              <a:t>Prompt experimentation and LLM fine-tuning</a:t>
            </a:r>
          </a:p>
          <a:p>
            <a:pPr>
              <a:spcBef>
                <a:spcPts val="0"/>
              </a:spcBef>
              <a:spcAft>
                <a:spcPts val="300"/>
              </a:spcAft>
              <a:buFont typeface="Arial" panose="020B0604020202020204" pitchFamily="34" charset="0"/>
              <a:buChar char="•"/>
            </a:pPr>
            <a:r>
              <a:rPr lang="en-US" sz="1400">
                <a:cs typeface="Segoe UI"/>
              </a:rPr>
              <a:t>Model deployment with REST API endpoints, real-time and batch inference</a:t>
            </a:r>
          </a:p>
        </p:txBody>
      </p:sp>
      <p:sp>
        <p:nvSpPr>
          <p:cNvPr id="29" name="Text Placeholder 28">
            <a:extLst>
              <a:ext uri="{FF2B5EF4-FFF2-40B4-BE49-F238E27FC236}">
                <a16:creationId xmlns:a16="http://schemas.microsoft.com/office/drawing/2014/main" id="{13376FBF-5574-0EA7-3CAC-7F5D50658BF8}"/>
              </a:ext>
            </a:extLst>
          </p:cNvPr>
          <p:cNvSpPr>
            <a:spLocks noGrp="1"/>
          </p:cNvSpPr>
          <p:nvPr>
            <p:ph type="body" sz="quarter" idx="17"/>
          </p:nvPr>
        </p:nvSpPr>
        <p:spPr>
          <a:xfrm>
            <a:off x="6943725" y="1443038"/>
            <a:ext cx="4638675" cy="369332"/>
          </a:xfrm>
        </p:spPr>
        <p:txBody>
          <a:bodyPr lIns="0"/>
          <a:lstStyle/>
          <a:p>
            <a:r>
              <a:rPr lang="en-US" sz="2400"/>
              <a:t>Microsoft Fabric</a:t>
            </a:r>
          </a:p>
        </p:txBody>
      </p:sp>
      <p:sp>
        <p:nvSpPr>
          <p:cNvPr id="26" name="Content Placeholder 25">
            <a:extLst>
              <a:ext uri="{FF2B5EF4-FFF2-40B4-BE49-F238E27FC236}">
                <a16:creationId xmlns:a16="http://schemas.microsoft.com/office/drawing/2014/main" id="{59568E70-BA3A-805C-2CE6-1CBCD1E0C84A}"/>
              </a:ext>
            </a:extLst>
          </p:cNvPr>
          <p:cNvSpPr>
            <a:spLocks noGrp="1"/>
          </p:cNvSpPr>
          <p:nvPr>
            <p:ph sz="quarter" idx="13"/>
          </p:nvPr>
        </p:nvSpPr>
        <p:spPr>
          <a:xfrm>
            <a:off x="6394451" y="2132012"/>
            <a:ext cx="5214937" cy="3724096"/>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propositions</a:t>
            </a:r>
          </a:p>
          <a:p>
            <a:pPr marL="0" indent="0">
              <a:spcBef>
                <a:spcPts val="0"/>
              </a:spcBef>
              <a:spcAft>
                <a:spcPts val="300"/>
              </a:spcAft>
              <a:buNone/>
            </a:pPr>
            <a:r>
              <a:rPr lang="en-US" sz="1400">
                <a:cs typeface="Segoe UI"/>
              </a:rPr>
              <a:t>Microsoft Fabric is a unified solution for analytics—data integration, data engineering, data warehouse, data science, observational analytics, and business intelligence—all built on open, lake-centric foundations. </a:t>
            </a:r>
            <a:br>
              <a:rPr lang="en-US" sz="1400"/>
            </a:br>
            <a:br>
              <a:rPr lang="en-US" sz="1400"/>
            </a:br>
            <a:r>
              <a:rPr lang="en-US" sz="1800">
                <a:solidFill>
                  <a:schemeClr val="accent1"/>
                </a:solidFill>
                <a:latin typeface="+mj-lt"/>
                <a:cs typeface="Segoe UI Semibold"/>
              </a:rPr>
              <a:t>Ideal personas in your organization</a:t>
            </a:r>
          </a:p>
          <a:p>
            <a:pPr marL="0" indent="0">
              <a:spcBef>
                <a:spcPts val="0"/>
              </a:spcBef>
              <a:spcAft>
                <a:spcPts val="300"/>
              </a:spcAft>
              <a:buNone/>
            </a:pPr>
            <a:r>
              <a:rPr lang="en-US" sz="1400">
                <a:cs typeface="Segoe UI"/>
              </a:rPr>
              <a:t>Data Engineers, Data Analysts, ITPros, DBAs, Data Scientists, </a:t>
            </a:r>
            <a:br>
              <a:rPr lang="en-US" sz="1400"/>
            </a:br>
            <a:r>
              <a:rPr lang="en-US" sz="1400">
                <a:cs typeface="Segoe UI"/>
              </a:rPr>
              <a:t>Cloud Architects</a:t>
            </a:r>
          </a:p>
          <a:p>
            <a:pPr marL="0" indent="0">
              <a:spcBef>
                <a:spcPts val="0"/>
              </a:spcBef>
              <a:spcAft>
                <a:spcPts val="300"/>
              </a:spcAft>
              <a:buNone/>
            </a:pP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Data lake/data warehouse modernization</a:t>
            </a:r>
          </a:p>
          <a:p>
            <a:pPr>
              <a:spcBef>
                <a:spcPts val="0"/>
              </a:spcBef>
              <a:spcAft>
                <a:spcPts val="300"/>
              </a:spcAft>
              <a:buFont typeface="Arial" panose="020B0604020202020204" pitchFamily="34" charset="0"/>
              <a:buChar char="•"/>
            </a:pPr>
            <a:r>
              <a:rPr lang="en-US" sz="1400">
                <a:cs typeface="Segoe UI"/>
              </a:rPr>
              <a:t>Data transformation and unification </a:t>
            </a:r>
          </a:p>
          <a:p>
            <a:pPr>
              <a:spcBef>
                <a:spcPts val="0"/>
              </a:spcBef>
              <a:spcAft>
                <a:spcPts val="300"/>
              </a:spcAft>
              <a:buFont typeface="Arial" panose="020B0604020202020204" pitchFamily="34" charset="0"/>
              <a:buChar char="•"/>
            </a:pPr>
            <a:r>
              <a:rPr lang="en-US" sz="1400">
                <a:cs typeface="Segoe UI"/>
              </a:rPr>
              <a:t>Data visualization</a:t>
            </a:r>
          </a:p>
          <a:p>
            <a:pPr>
              <a:spcBef>
                <a:spcPts val="0"/>
              </a:spcBef>
              <a:spcAft>
                <a:spcPts val="300"/>
              </a:spcAft>
              <a:buFont typeface="Arial" panose="020B0604020202020204" pitchFamily="34" charset="0"/>
              <a:buChar char="•"/>
            </a:pPr>
            <a:r>
              <a:rPr lang="en-US" sz="1400">
                <a:cs typeface="Segoe UI"/>
              </a:rPr>
              <a:t>ML model building and training</a:t>
            </a:r>
          </a:p>
        </p:txBody>
      </p:sp>
    </p:spTree>
    <p:extLst>
      <p:ext uri="{BB962C8B-B14F-4D97-AF65-F5344CB8AC3E}">
        <p14:creationId xmlns:p14="http://schemas.microsoft.com/office/powerpoint/2010/main" val="4553952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781FD3A-A13C-271E-95C7-DA2B8DD9EA83}"/>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806" y="1425293"/>
            <a:ext cx="444651" cy="444651"/>
          </a:xfrm>
          <a:prstGeom prst="rect">
            <a:avLst/>
          </a:prstGeom>
        </p:spPr>
      </p:pic>
      <p:sp>
        <p:nvSpPr>
          <p:cNvPr id="24" name="Title 23">
            <a:extLst>
              <a:ext uri="{FF2B5EF4-FFF2-40B4-BE49-F238E27FC236}">
                <a16:creationId xmlns:a16="http://schemas.microsoft.com/office/drawing/2014/main" id="{4050A027-845F-4636-8178-FEC0684CFF26}"/>
              </a:ext>
            </a:extLst>
          </p:cNvPr>
          <p:cNvSpPr>
            <a:spLocks noGrp="1"/>
          </p:cNvSpPr>
          <p:nvPr>
            <p:ph type="title"/>
          </p:nvPr>
        </p:nvSpPr>
        <p:spPr>
          <a:xfrm>
            <a:off x="588263" y="457200"/>
            <a:ext cx="11018520" cy="553998"/>
          </a:xfrm>
        </p:spPr>
        <p:txBody>
          <a:bodyPr/>
          <a:lstStyle/>
          <a:p>
            <a:r>
              <a:rPr lang="en-US" err="1">
                <a:solidFill>
                  <a:schemeClr val="accent1"/>
                </a:solidFill>
              </a:rPr>
              <a:t>AzureML</a:t>
            </a:r>
            <a:r>
              <a:rPr lang="en-US">
                <a:solidFill>
                  <a:schemeClr val="accent1"/>
                </a:solidFill>
              </a:rPr>
              <a:t> &amp; Fabric: </a:t>
            </a:r>
            <a:r>
              <a:rPr lang="en-US"/>
              <a:t>Top-line product capabilities</a:t>
            </a:r>
          </a:p>
        </p:txBody>
      </p:sp>
      <p:sp>
        <p:nvSpPr>
          <p:cNvPr id="28" name="Text Placeholder 27">
            <a:extLst>
              <a:ext uri="{FF2B5EF4-FFF2-40B4-BE49-F238E27FC236}">
                <a16:creationId xmlns:a16="http://schemas.microsoft.com/office/drawing/2014/main" id="{56E920E7-2675-A271-D305-C7054FB6E03F}"/>
              </a:ext>
            </a:extLst>
          </p:cNvPr>
          <p:cNvSpPr>
            <a:spLocks noGrp="1"/>
          </p:cNvSpPr>
          <p:nvPr>
            <p:ph type="body" sz="quarter" idx="16"/>
          </p:nvPr>
        </p:nvSpPr>
        <p:spPr>
          <a:xfrm>
            <a:off x="1130300" y="1443038"/>
            <a:ext cx="4638675" cy="369332"/>
          </a:xfrm>
        </p:spPr>
        <p:txBody>
          <a:bodyPr lIns="0"/>
          <a:lstStyle/>
          <a:p>
            <a:r>
              <a:rPr lang="en-US" sz="2400"/>
              <a:t>Azure Machine Learning</a:t>
            </a:r>
          </a:p>
        </p:txBody>
      </p:sp>
      <p:sp>
        <p:nvSpPr>
          <p:cNvPr id="25" name="Content Placeholder 24">
            <a:extLst>
              <a:ext uri="{FF2B5EF4-FFF2-40B4-BE49-F238E27FC236}">
                <a16:creationId xmlns:a16="http://schemas.microsoft.com/office/drawing/2014/main" id="{931A45C5-5A4E-2ABA-5A5A-1AF4E6E04B34}"/>
              </a:ext>
            </a:extLst>
          </p:cNvPr>
          <p:cNvSpPr>
            <a:spLocks noGrp="1"/>
          </p:cNvSpPr>
          <p:nvPr>
            <p:ph sz="quarter" idx="11"/>
          </p:nvPr>
        </p:nvSpPr>
        <p:spPr>
          <a:xfrm>
            <a:off x="588963" y="2132012"/>
            <a:ext cx="5214937" cy="3994940"/>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a:t>
            </a:r>
          </a:p>
          <a:p>
            <a:pPr marL="0" indent="0">
              <a:spcBef>
                <a:spcPts val="0"/>
              </a:spcBef>
              <a:spcAft>
                <a:spcPts val="300"/>
              </a:spcAft>
              <a:buNone/>
            </a:pPr>
            <a:r>
              <a:rPr lang="en-US" sz="1400">
                <a:cs typeface="Segoe UI"/>
              </a:rPr>
              <a:t>Azure Machine Learning is a managed end-to-end machine learning platform for building, fine-tuning, deploying, and operating ML models, responsibly at scale. </a:t>
            </a:r>
            <a:br>
              <a:rPr lang="en-US" sz="1400"/>
            </a:br>
            <a:endParaRPr lang="en-US" sz="1400"/>
          </a:p>
          <a:p>
            <a:pPr>
              <a:buNone/>
            </a:pPr>
            <a:r>
              <a:rPr lang="en-US" sz="1800">
                <a:solidFill>
                  <a:schemeClr val="accent1"/>
                </a:solidFill>
                <a:latin typeface="+mj-lt"/>
                <a:cs typeface="Segoe UI Semibold"/>
              </a:rPr>
              <a:t>Ideal personas in your organization</a:t>
            </a:r>
          </a:p>
          <a:p>
            <a:pPr marL="0" indent="0">
              <a:spcBef>
                <a:spcPts val="0"/>
              </a:spcBef>
              <a:spcAft>
                <a:spcPts val="300"/>
              </a:spcAft>
              <a:buNone/>
            </a:pPr>
            <a:r>
              <a:rPr lang="en-US" sz="1400">
                <a:cs typeface="Segoe UI"/>
              </a:rPr>
              <a:t>Machine Learning Engineers, Data Scientists</a:t>
            </a:r>
            <a:br>
              <a:rPr lang="en-US" sz="1400"/>
            </a:b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ML model building and training with any types of compute including Spark and GPUs for cloud-scale large AI workloads</a:t>
            </a:r>
          </a:p>
          <a:p>
            <a:pPr>
              <a:spcBef>
                <a:spcPts val="0"/>
              </a:spcBef>
              <a:spcAft>
                <a:spcPts val="300"/>
              </a:spcAft>
              <a:buFont typeface="Arial" panose="020B0604020202020204" pitchFamily="34" charset="0"/>
              <a:buChar char="•"/>
            </a:pPr>
            <a:r>
              <a:rPr lang="en-US" sz="1400">
                <a:cs typeface="Segoe UI"/>
              </a:rPr>
              <a:t>Automated ML and drag-and-drop UI </a:t>
            </a:r>
            <a:endParaRPr lang="en-US" sz="1400"/>
          </a:p>
          <a:p>
            <a:pPr>
              <a:spcBef>
                <a:spcPts val="0"/>
              </a:spcBef>
              <a:spcAft>
                <a:spcPts val="300"/>
              </a:spcAft>
              <a:buFont typeface="Arial" panose="020B0604020202020204" pitchFamily="34" charset="0"/>
              <a:buChar char="•"/>
            </a:pPr>
            <a:r>
              <a:rPr lang="en-US" sz="1400">
                <a:cs typeface="Segoe UI"/>
              </a:rPr>
              <a:t>End-to-end </a:t>
            </a:r>
            <a:r>
              <a:rPr lang="en-US" sz="1400" err="1">
                <a:cs typeface="Segoe UI"/>
              </a:rPr>
              <a:t>MLOps</a:t>
            </a:r>
            <a:r>
              <a:rPr lang="en-US" sz="1400">
                <a:cs typeface="Segoe UI"/>
              </a:rPr>
              <a:t> and repeatable ML pipelines </a:t>
            </a:r>
          </a:p>
          <a:p>
            <a:pPr>
              <a:spcBef>
                <a:spcPts val="0"/>
              </a:spcBef>
              <a:spcAft>
                <a:spcPts val="300"/>
              </a:spcAft>
              <a:buFont typeface="Arial" panose="020B0604020202020204" pitchFamily="34" charset="0"/>
              <a:buChar char="•"/>
            </a:pPr>
            <a:r>
              <a:rPr lang="en-US" sz="1400">
                <a:cs typeface="Segoe UI"/>
              </a:rPr>
              <a:t>Prompt experimentation and LLM fine-tuning</a:t>
            </a:r>
          </a:p>
          <a:p>
            <a:pPr>
              <a:spcBef>
                <a:spcPts val="0"/>
              </a:spcBef>
              <a:spcAft>
                <a:spcPts val="300"/>
              </a:spcAft>
              <a:buFont typeface="Arial" panose="020B0604020202020204" pitchFamily="34" charset="0"/>
              <a:buChar char="•"/>
            </a:pPr>
            <a:r>
              <a:rPr lang="en-US" sz="1400">
                <a:cs typeface="Segoe UI"/>
              </a:rPr>
              <a:t>Model deployment with REST API endpoints, real-time and batch inference</a:t>
            </a:r>
          </a:p>
        </p:txBody>
      </p:sp>
      <p:sp>
        <p:nvSpPr>
          <p:cNvPr id="29" name="Text Placeholder 28">
            <a:extLst>
              <a:ext uri="{FF2B5EF4-FFF2-40B4-BE49-F238E27FC236}">
                <a16:creationId xmlns:a16="http://schemas.microsoft.com/office/drawing/2014/main" id="{13376FBF-5574-0EA7-3CAC-7F5D50658BF8}"/>
              </a:ext>
            </a:extLst>
          </p:cNvPr>
          <p:cNvSpPr>
            <a:spLocks noGrp="1"/>
          </p:cNvSpPr>
          <p:nvPr>
            <p:ph type="body" sz="quarter" idx="17"/>
          </p:nvPr>
        </p:nvSpPr>
        <p:spPr>
          <a:xfrm>
            <a:off x="6943725" y="1443038"/>
            <a:ext cx="4638675" cy="369332"/>
          </a:xfrm>
        </p:spPr>
        <p:txBody>
          <a:bodyPr lIns="0"/>
          <a:lstStyle/>
          <a:p>
            <a:r>
              <a:rPr lang="en-US" sz="2400"/>
              <a:t>Data Science in Microsoft Fabric</a:t>
            </a:r>
          </a:p>
        </p:txBody>
      </p:sp>
      <p:sp>
        <p:nvSpPr>
          <p:cNvPr id="26" name="Content Placeholder 25">
            <a:extLst>
              <a:ext uri="{FF2B5EF4-FFF2-40B4-BE49-F238E27FC236}">
                <a16:creationId xmlns:a16="http://schemas.microsoft.com/office/drawing/2014/main" id="{59568E70-BA3A-805C-2CE6-1CBCD1E0C84A}"/>
              </a:ext>
            </a:extLst>
          </p:cNvPr>
          <p:cNvSpPr>
            <a:spLocks noGrp="1"/>
          </p:cNvSpPr>
          <p:nvPr>
            <p:ph sz="quarter" idx="13"/>
          </p:nvPr>
        </p:nvSpPr>
        <p:spPr>
          <a:xfrm>
            <a:off x="6394451" y="2132012"/>
            <a:ext cx="5214937" cy="3994940"/>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propositions</a:t>
            </a:r>
          </a:p>
          <a:p>
            <a:pPr marL="0" indent="0">
              <a:spcBef>
                <a:spcPts val="0"/>
              </a:spcBef>
              <a:spcAft>
                <a:spcPts val="300"/>
              </a:spcAft>
              <a:buNone/>
            </a:pPr>
            <a:r>
              <a:rPr lang="en-US" sz="1400">
                <a:cs typeface="Segoe UI"/>
              </a:rPr>
              <a:t>Data Science in Microsoft Fabric empowers your data professionals to build and use machine learning models to enrich data as part of their data and analytics workflows, all built on top of secured and governed data in Microsoft Fabric. </a:t>
            </a:r>
            <a:endParaRPr lang="en-US" sz="1400"/>
          </a:p>
          <a:p>
            <a:pPr marL="0" indent="0">
              <a:spcBef>
                <a:spcPts val="0"/>
              </a:spcBef>
              <a:spcAft>
                <a:spcPts val="300"/>
              </a:spcAft>
              <a:buNone/>
            </a:pPr>
            <a:endParaRPr lang="en-US" sz="1400"/>
          </a:p>
          <a:p>
            <a:pPr>
              <a:buNone/>
            </a:pPr>
            <a:r>
              <a:rPr lang="en-US" sz="1800">
                <a:solidFill>
                  <a:schemeClr val="accent1"/>
                </a:solidFill>
                <a:latin typeface="+mj-lt"/>
                <a:cs typeface="Segoe UI Semibold"/>
              </a:rPr>
              <a:t>Ideal personas in your organization</a:t>
            </a:r>
          </a:p>
          <a:p>
            <a:pPr marL="0" indent="0">
              <a:spcBef>
                <a:spcPts val="0"/>
              </a:spcBef>
              <a:spcAft>
                <a:spcPts val="300"/>
              </a:spcAft>
              <a:buNone/>
            </a:pPr>
            <a:r>
              <a:rPr lang="en-US" sz="1400">
                <a:cs typeface="Segoe UI"/>
              </a:rPr>
              <a:t>Data Scientists, Data Engineers, Data Analysts</a:t>
            </a:r>
            <a:br>
              <a:rPr lang="en-US" sz="1400"/>
            </a:b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Data prep and code generation with Data Wrangler</a:t>
            </a:r>
          </a:p>
          <a:p>
            <a:pPr>
              <a:spcBef>
                <a:spcPts val="0"/>
              </a:spcBef>
              <a:spcAft>
                <a:spcPts val="300"/>
              </a:spcAft>
              <a:buFont typeface="Arial" panose="020B0604020202020204" pitchFamily="34" charset="0"/>
              <a:buChar char="•"/>
            </a:pPr>
            <a:r>
              <a:rPr lang="en-US" sz="1400">
                <a:cs typeface="Segoe UI"/>
              </a:rPr>
              <a:t>Enrich data in your Lakehouse with scalable PREDICT function</a:t>
            </a:r>
          </a:p>
          <a:p>
            <a:pPr>
              <a:spcBef>
                <a:spcPts val="0"/>
              </a:spcBef>
              <a:spcAft>
                <a:spcPts val="300"/>
              </a:spcAft>
              <a:buFont typeface="Arial" panose="020B0604020202020204" pitchFamily="34" charset="0"/>
              <a:buChar char="•"/>
            </a:pPr>
            <a:r>
              <a:rPr lang="en-US" sz="1400">
                <a:cs typeface="Segoe UI"/>
              </a:rPr>
              <a:t>ML model building and training with SynapseML (simple and distributed ML for Spark) with open-source libraries and </a:t>
            </a:r>
            <a:br>
              <a:rPr lang="en-US" sz="1400"/>
            </a:br>
            <a:r>
              <a:rPr lang="en-US" sz="1400">
                <a:cs typeface="Segoe UI"/>
              </a:rPr>
              <a:t>1P Azure AI services</a:t>
            </a:r>
          </a:p>
          <a:p>
            <a:pPr>
              <a:spcBef>
                <a:spcPts val="0"/>
              </a:spcBef>
              <a:spcAft>
                <a:spcPts val="300"/>
              </a:spcAft>
              <a:buFont typeface="Arial" panose="020B0604020202020204" pitchFamily="34" charset="0"/>
              <a:buChar char="•"/>
            </a:pPr>
            <a:r>
              <a:rPr lang="en-US" sz="1400">
                <a:cs typeface="Segoe UI"/>
              </a:rPr>
              <a:t>Serving predictive insights through BI</a:t>
            </a:r>
          </a:p>
        </p:txBody>
      </p:sp>
      <p:pic>
        <p:nvPicPr>
          <p:cNvPr id="6" name="Picture 5">
            <a:extLst>
              <a:ext uri="{FF2B5EF4-FFF2-40B4-BE49-F238E27FC236}">
                <a16:creationId xmlns:a16="http://schemas.microsoft.com/office/drawing/2014/main" id="{F9D5269F-EC4D-8276-34FC-B8F8EBAB878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8089" y="1429180"/>
            <a:ext cx="439905" cy="440764"/>
          </a:xfrm>
          <a:prstGeom prst="rect">
            <a:avLst/>
          </a:prstGeom>
        </p:spPr>
      </p:pic>
    </p:spTree>
    <p:extLst>
      <p:ext uri="{BB962C8B-B14F-4D97-AF65-F5344CB8AC3E}">
        <p14:creationId xmlns:p14="http://schemas.microsoft.com/office/powerpoint/2010/main" val="235281332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23E4235-9D4F-1025-993D-5DE61C22DF0C}"/>
              </a:ext>
              <a:ext uri="{C183D7F6-B498-43B3-948B-1728B52AA6E4}">
                <adec:decorative xmlns:adec="http://schemas.microsoft.com/office/drawing/2017/decorative" val="1"/>
              </a:ext>
            </a:extLst>
          </p:cNvPr>
          <p:cNvSpPr/>
          <p:nvPr/>
        </p:nvSpPr>
        <p:spPr bwMode="auto">
          <a:xfrm>
            <a:off x="5285149" y="1438659"/>
            <a:ext cx="2628015" cy="332426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44B8ED59-BB19-3CAB-5AA5-573C0878E095}"/>
              </a:ext>
              <a:ext uri="{C183D7F6-B498-43B3-948B-1728B52AA6E4}">
                <adec:decorative xmlns:adec="http://schemas.microsoft.com/office/drawing/2017/decorative" val="1"/>
              </a:ext>
            </a:extLst>
          </p:cNvPr>
          <p:cNvSpPr/>
          <p:nvPr/>
        </p:nvSpPr>
        <p:spPr bwMode="auto">
          <a:xfrm>
            <a:off x="8967613" y="1438659"/>
            <a:ext cx="2628015" cy="332426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E88230D2-9468-D6F6-BE5E-15E9322E4892}"/>
              </a:ext>
              <a:ext uri="{C183D7F6-B498-43B3-948B-1728B52AA6E4}">
                <adec:decorative xmlns:adec="http://schemas.microsoft.com/office/drawing/2017/decorative" val="1"/>
              </a:ext>
            </a:extLst>
          </p:cNvPr>
          <p:cNvSpPr/>
          <p:nvPr/>
        </p:nvSpPr>
        <p:spPr bwMode="auto">
          <a:xfrm>
            <a:off x="5279370" y="5136980"/>
            <a:ext cx="6310479" cy="117691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pitchFamily="34" charset="0"/>
            </a:endParaRPr>
          </a:p>
        </p:txBody>
      </p:sp>
      <p:sp>
        <p:nvSpPr>
          <p:cNvPr id="35" name="Arrow: Left-Right 34">
            <a:extLst>
              <a:ext uri="{FF2B5EF4-FFF2-40B4-BE49-F238E27FC236}">
                <a16:creationId xmlns:a16="http://schemas.microsoft.com/office/drawing/2014/main" id="{F2613DAF-E545-21FF-B0F4-874E5068F394}"/>
              </a:ext>
              <a:ext uri="{C183D7F6-B498-43B3-948B-1728B52AA6E4}">
                <adec:decorative xmlns:adec="http://schemas.microsoft.com/office/drawing/2017/decorative" val="1"/>
              </a:ext>
            </a:extLst>
          </p:cNvPr>
          <p:cNvSpPr/>
          <p:nvPr/>
        </p:nvSpPr>
        <p:spPr bwMode="auto">
          <a:xfrm rot="5400000">
            <a:off x="6233703" y="4712410"/>
            <a:ext cx="804386" cy="261057"/>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Arrow: Right 50">
            <a:extLst>
              <a:ext uri="{FF2B5EF4-FFF2-40B4-BE49-F238E27FC236}">
                <a16:creationId xmlns:a16="http://schemas.microsoft.com/office/drawing/2014/main" id="{64531DAD-F0F5-F065-EFB7-F41F45AF233E}"/>
              </a:ext>
              <a:ext uri="{C183D7F6-B498-43B3-948B-1728B52AA6E4}">
                <adec:decorative xmlns:adec="http://schemas.microsoft.com/office/drawing/2017/decorative" val="1"/>
              </a:ext>
            </a:extLst>
          </p:cNvPr>
          <p:cNvSpPr/>
          <p:nvPr/>
        </p:nvSpPr>
        <p:spPr bwMode="auto">
          <a:xfrm rot="10800000">
            <a:off x="7680069" y="3698665"/>
            <a:ext cx="1275988" cy="3220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Arrow: Right 10">
            <a:extLst>
              <a:ext uri="{FF2B5EF4-FFF2-40B4-BE49-F238E27FC236}">
                <a16:creationId xmlns:a16="http://schemas.microsoft.com/office/drawing/2014/main" id="{800AE2EA-329F-2ACA-B666-B639BD81485B}"/>
              </a:ext>
              <a:ext uri="{C183D7F6-B498-43B3-948B-1728B52AA6E4}">
                <adec:decorative xmlns:adec="http://schemas.microsoft.com/office/drawing/2017/decorative" val="1"/>
              </a:ext>
            </a:extLst>
          </p:cNvPr>
          <p:cNvSpPr/>
          <p:nvPr/>
        </p:nvSpPr>
        <p:spPr bwMode="auto">
          <a:xfrm rot="10800000" flipH="1">
            <a:off x="7911530" y="2180824"/>
            <a:ext cx="1277619" cy="3220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C0E6E456-74EB-4708-57A6-6D58E5CB7C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841648" y="2771905"/>
            <a:ext cx="856832" cy="835946"/>
          </a:xfrm>
          <a:prstGeom prst="rect">
            <a:avLst/>
          </a:prstGeom>
        </p:spPr>
      </p:pic>
      <p:grpSp>
        <p:nvGrpSpPr>
          <p:cNvPr id="38" name="person">
            <a:extLst>
              <a:ext uri="{FF2B5EF4-FFF2-40B4-BE49-F238E27FC236}">
                <a16:creationId xmlns:a16="http://schemas.microsoft.com/office/drawing/2014/main" id="{BA115FA4-38C6-61EA-57EE-AAE01DB54DD7}"/>
              </a:ext>
              <a:ext uri="{C183D7F6-B498-43B3-948B-1728B52AA6E4}">
                <adec:decorative xmlns:adec="http://schemas.microsoft.com/office/drawing/2017/decorative" val="1"/>
              </a:ext>
            </a:extLst>
          </p:cNvPr>
          <p:cNvGrpSpPr/>
          <p:nvPr/>
        </p:nvGrpSpPr>
        <p:grpSpPr>
          <a:xfrm>
            <a:off x="10101284" y="1727925"/>
            <a:ext cx="337562" cy="369320"/>
            <a:chOff x="5515994" y="3440042"/>
            <a:chExt cx="233375" cy="282425"/>
          </a:xfrm>
          <a:solidFill>
            <a:schemeClr val="accent6"/>
          </a:solidFill>
        </p:grpSpPr>
        <p:sp>
          <p:nvSpPr>
            <p:cNvPr id="41" name="Freeform: Shape 40">
              <a:extLst>
                <a:ext uri="{FF2B5EF4-FFF2-40B4-BE49-F238E27FC236}">
                  <a16:creationId xmlns:a16="http://schemas.microsoft.com/office/drawing/2014/main" id="{8264CC17-CCEE-E6C4-6282-B31BAD904612}"/>
                </a:ext>
              </a:extLst>
            </p:cNvPr>
            <p:cNvSpPr/>
            <p:nvPr/>
          </p:nvSpPr>
          <p:spPr>
            <a:xfrm>
              <a:off x="5568699" y="344004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8BFA6C8C-E895-DCA4-8CDC-D82D183CC16E}"/>
                </a:ext>
              </a:extLst>
            </p:cNvPr>
            <p:cNvSpPr/>
            <p:nvPr/>
          </p:nvSpPr>
          <p:spPr>
            <a:xfrm>
              <a:off x="5515994" y="3590560"/>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54" name="Picture 53">
            <a:extLst>
              <a:ext uri="{FF2B5EF4-FFF2-40B4-BE49-F238E27FC236}">
                <a16:creationId xmlns:a16="http://schemas.microsoft.com/office/drawing/2014/main" id="{442349CF-B39E-6470-1D8B-5EF5235DD72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94315" y="5483132"/>
            <a:ext cx="430816" cy="43338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CF3BC4C8-6D3B-8984-518D-19F01C378FB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70741" y="2760624"/>
            <a:ext cx="856832" cy="858506"/>
          </a:xfrm>
          <a:prstGeom prst="rect">
            <a:avLst/>
          </a:prstGeom>
        </p:spPr>
      </p:pic>
      <p:grpSp>
        <p:nvGrpSpPr>
          <p:cNvPr id="8" name="person">
            <a:extLst>
              <a:ext uri="{FF2B5EF4-FFF2-40B4-BE49-F238E27FC236}">
                <a16:creationId xmlns:a16="http://schemas.microsoft.com/office/drawing/2014/main" id="{102AE195-62B0-E07E-56DD-0E1A23B48B3D}"/>
              </a:ext>
              <a:ext uri="{C183D7F6-B498-43B3-948B-1728B52AA6E4}">
                <adec:decorative xmlns:adec="http://schemas.microsoft.com/office/drawing/2017/decorative" val="1"/>
              </a:ext>
            </a:extLst>
          </p:cNvPr>
          <p:cNvGrpSpPr/>
          <p:nvPr/>
        </p:nvGrpSpPr>
        <p:grpSpPr>
          <a:xfrm>
            <a:off x="6430377" y="1727925"/>
            <a:ext cx="337562" cy="369320"/>
            <a:chOff x="5515994" y="3440042"/>
            <a:chExt cx="233375" cy="282425"/>
          </a:xfrm>
          <a:solidFill>
            <a:schemeClr val="accent6"/>
          </a:solidFill>
        </p:grpSpPr>
        <p:sp>
          <p:nvSpPr>
            <p:cNvPr id="9" name="Freeform: Shape 8">
              <a:extLst>
                <a:ext uri="{FF2B5EF4-FFF2-40B4-BE49-F238E27FC236}">
                  <a16:creationId xmlns:a16="http://schemas.microsoft.com/office/drawing/2014/main" id="{776728C6-9126-B0F4-0605-92E332767DC2}"/>
                </a:ext>
              </a:extLst>
            </p:cNvPr>
            <p:cNvSpPr/>
            <p:nvPr/>
          </p:nvSpPr>
          <p:spPr>
            <a:xfrm>
              <a:off x="5568699" y="344004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36EDFDA7-756F-1F35-0C54-C59ADF89F00C}"/>
                </a:ext>
              </a:extLst>
            </p:cNvPr>
            <p:cNvSpPr/>
            <p:nvPr/>
          </p:nvSpPr>
          <p:spPr>
            <a:xfrm>
              <a:off x="5515994" y="3590560"/>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 name="Title 4">
            <a:extLst>
              <a:ext uri="{FF2B5EF4-FFF2-40B4-BE49-F238E27FC236}">
                <a16:creationId xmlns:a16="http://schemas.microsoft.com/office/drawing/2014/main" id="{E25E546C-F686-3708-7547-3892545C3A0F}"/>
              </a:ext>
            </a:extLst>
          </p:cNvPr>
          <p:cNvSpPr>
            <a:spLocks noGrp="1"/>
          </p:cNvSpPr>
          <p:nvPr>
            <p:ph type="title"/>
          </p:nvPr>
        </p:nvSpPr>
        <p:spPr>
          <a:xfrm>
            <a:off x="588263" y="457200"/>
            <a:ext cx="11018520" cy="553998"/>
          </a:xfrm>
        </p:spPr>
        <p:txBody>
          <a:bodyPr/>
          <a:lstStyle/>
          <a:p>
            <a:r>
              <a:rPr lang="en-US" err="1">
                <a:solidFill>
                  <a:schemeClr val="accent1"/>
                </a:solidFill>
              </a:rPr>
              <a:t>AzureML</a:t>
            </a:r>
            <a:r>
              <a:rPr lang="en-US">
                <a:solidFill>
                  <a:schemeClr val="accent1"/>
                </a:solidFill>
              </a:rPr>
              <a:t> &amp; Fabric: </a:t>
            </a:r>
            <a:r>
              <a:rPr lang="en-US"/>
              <a:t>1000ft view of product integration</a:t>
            </a:r>
          </a:p>
        </p:txBody>
      </p:sp>
      <p:sp>
        <p:nvSpPr>
          <p:cNvPr id="78" name="Oval 77">
            <a:extLst>
              <a:ext uri="{FF2B5EF4-FFF2-40B4-BE49-F238E27FC236}">
                <a16:creationId xmlns:a16="http://schemas.microsoft.com/office/drawing/2014/main" id="{BD66BA2E-4ED1-2DC8-977A-1839696A314C}"/>
              </a:ext>
            </a:extLst>
          </p:cNvPr>
          <p:cNvSpPr/>
          <p:nvPr/>
        </p:nvSpPr>
        <p:spPr>
          <a:xfrm>
            <a:off x="582210" y="1551022"/>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1</a:t>
            </a:r>
          </a:p>
        </p:txBody>
      </p:sp>
      <p:sp>
        <p:nvSpPr>
          <p:cNvPr id="85" name="TextBox 84">
            <a:extLst>
              <a:ext uri="{FF2B5EF4-FFF2-40B4-BE49-F238E27FC236}">
                <a16:creationId xmlns:a16="http://schemas.microsoft.com/office/drawing/2014/main" id="{8BBFC7F0-F195-F19D-4CB1-2FB389525725}"/>
              </a:ext>
            </a:extLst>
          </p:cNvPr>
          <p:cNvSpPr txBox="1"/>
          <p:nvPr/>
        </p:nvSpPr>
        <p:spPr>
          <a:xfrm>
            <a:off x="1133217" y="1487789"/>
            <a:ext cx="3749040" cy="107721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Pros and ML Pros access data items across all stages of the ML lifecycle by reading from and writing 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ADLS Gen 2 Shortcuts 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can be used reference data from ADLS Gen 2 into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Oval 79">
            <a:extLst>
              <a:ext uri="{FF2B5EF4-FFF2-40B4-BE49-F238E27FC236}">
                <a16:creationId xmlns:a16="http://schemas.microsoft.com/office/drawing/2014/main" id="{734BE96E-2D7D-F42E-EB25-D6DCBBB9D696}"/>
              </a:ext>
            </a:extLst>
          </p:cNvPr>
          <p:cNvSpPr/>
          <p:nvPr/>
        </p:nvSpPr>
        <p:spPr>
          <a:xfrm>
            <a:off x="582210" y="2728178"/>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2</a:t>
            </a:r>
          </a:p>
        </p:txBody>
      </p:sp>
      <p:sp>
        <p:nvSpPr>
          <p:cNvPr id="87" name="TextBox 86">
            <a:extLst>
              <a:ext uri="{FF2B5EF4-FFF2-40B4-BE49-F238E27FC236}">
                <a16:creationId xmlns:a16="http://schemas.microsoft.com/office/drawing/2014/main" id="{D2616357-BB14-BED5-439D-468D12E07AE0}"/>
              </a:ext>
            </a:extLst>
          </p:cNvPr>
          <p:cNvSpPr txBox="1"/>
          <p:nvPr/>
        </p:nvSpPr>
        <p:spPr>
          <a:xfrm>
            <a:off x="1133217" y="2677084"/>
            <a:ext cx="3749040" cy="861774"/>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Pros can train with Spark and access ML models in Fabric and deploy models using​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AzureML</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online and batch endpoints for production.</a:t>
            </a:r>
          </a:p>
        </p:txBody>
      </p:sp>
      <p:sp>
        <p:nvSpPr>
          <p:cNvPr id="82" name="Oval 81">
            <a:extLst>
              <a:ext uri="{FF2B5EF4-FFF2-40B4-BE49-F238E27FC236}">
                <a16:creationId xmlns:a16="http://schemas.microsoft.com/office/drawing/2014/main" id="{43DFE04B-58F3-273B-4CBC-17E4D44C27F9}"/>
              </a:ext>
            </a:extLst>
          </p:cNvPr>
          <p:cNvSpPr/>
          <p:nvPr/>
        </p:nvSpPr>
        <p:spPr>
          <a:xfrm>
            <a:off x="589919" y="3773178"/>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3</a:t>
            </a:r>
          </a:p>
        </p:txBody>
      </p:sp>
      <p:sp>
        <p:nvSpPr>
          <p:cNvPr id="88" name="TextBox 87">
            <a:extLst>
              <a:ext uri="{FF2B5EF4-FFF2-40B4-BE49-F238E27FC236}">
                <a16:creationId xmlns:a16="http://schemas.microsoft.com/office/drawing/2014/main" id="{5D607B14-643E-467A-4006-BA7363A829E0}"/>
              </a:ext>
            </a:extLst>
          </p:cNvPr>
          <p:cNvSpPr txBox="1"/>
          <p:nvPr/>
        </p:nvSpPr>
        <p:spPr>
          <a:xfrm>
            <a:off x="1133216" y="3738429"/>
            <a:ext cx="3637419" cy="1938992"/>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ML Pros can export models </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from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AzureML</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to Fabric to enrich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lakehouse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or data warehouse serving data as part of analytics workflows.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Write predictions back 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via Shortcuts to ADLS Gen2 and surface insights through PBI reports with Direct Lake mode.</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9" name="TextBox 38">
            <a:extLst>
              <a:ext uri="{FF2B5EF4-FFF2-40B4-BE49-F238E27FC236}">
                <a16:creationId xmlns:a16="http://schemas.microsoft.com/office/drawing/2014/main" id="{F2C4CE9E-B552-1E69-F641-83226B1368D8}"/>
              </a:ext>
            </a:extLst>
          </p:cNvPr>
          <p:cNvSpPr txBox="1"/>
          <p:nvPr/>
        </p:nvSpPr>
        <p:spPr>
          <a:xfrm>
            <a:off x="5549740" y="2147959"/>
            <a:ext cx="20988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Data Pros</a:t>
            </a:r>
          </a:p>
        </p:txBody>
      </p:sp>
      <p:sp>
        <p:nvSpPr>
          <p:cNvPr id="71" name="Oval 70">
            <a:extLst>
              <a:ext uri="{FF2B5EF4-FFF2-40B4-BE49-F238E27FC236}">
                <a16:creationId xmlns:a16="http://schemas.microsoft.com/office/drawing/2014/main" id="{434F07BC-AACC-A31F-F2D2-86710C66B283}"/>
              </a:ext>
            </a:extLst>
          </p:cNvPr>
          <p:cNvSpPr/>
          <p:nvPr/>
        </p:nvSpPr>
        <p:spPr>
          <a:xfrm>
            <a:off x="8278081" y="2142000"/>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2</a:t>
            </a:r>
          </a:p>
        </p:txBody>
      </p:sp>
      <p:sp>
        <p:nvSpPr>
          <p:cNvPr id="45" name="TextBox 44">
            <a:extLst>
              <a:ext uri="{FF2B5EF4-FFF2-40B4-BE49-F238E27FC236}">
                <a16:creationId xmlns:a16="http://schemas.microsoft.com/office/drawing/2014/main" id="{1C7C39C3-F268-BC8E-CFF1-21E040CDEDE0}"/>
              </a:ext>
            </a:extLst>
          </p:cNvPr>
          <p:cNvSpPr txBox="1"/>
          <p:nvPr/>
        </p:nvSpPr>
        <p:spPr>
          <a:xfrm>
            <a:off x="9586262" y="2147959"/>
            <a:ext cx="136760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ML Pros</a:t>
            </a:r>
          </a:p>
        </p:txBody>
      </p:sp>
      <p:sp>
        <p:nvSpPr>
          <p:cNvPr id="46" name="TextBox 45">
            <a:extLst>
              <a:ext uri="{FF2B5EF4-FFF2-40B4-BE49-F238E27FC236}">
                <a16:creationId xmlns:a16="http://schemas.microsoft.com/office/drawing/2014/main" id="{E550C48E-CD12-188B-F207-0C2DDACA5967}"/>
              </a:ext>
            </a:extLst>
          </p:cNvPr>
          <p:cNvSpPr txBox="1"/>
          <p:nvPr/>
        </p:nvSpPr>
        <p:spPr>
          <a:xfrm>
            <a:off x="5731385" y="3795854"/>
            <a:ext cx="1735547" cy="59660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Data Science in Microsoft Fabric</a:t>
            </a:r>
          </a:p>
        </p:txBody>
      </p:sp>
      <p:sp>
        <p:nvSpPr>
          <p:cNvPr id="70" name="Oval 69">
            <a:extLst>
              <a:ext uri="{FF2B5EF4-FFF2-40B4-BE49-F238E27FC236}">
                <a16:creationId xmlns:a16="http://schemas.microsoft.com/office/drawing/2014/main" id="{1B658CF9-504F-E5E9-EF7B-BA0B941FAAF7}"/>
              </a:ext>
            </a:extLst>
          </p:cNvPr>
          <p:cNvSpPr/>
          <p:nvPr/>
        </p:nvSpPr>
        <p:spPr>
          <a:xfrm>
            <a:off x="8278080" y="3697066"/>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3</a:t>
            </a:r>
          </a:p>
        </p:txBody>
      </p:sp>
      <p:sp>
        <p:nvSpPr>
          <p:cNvPr id="47" name="TextBox 46">
            <a:extLst>
              <a:ext uri="{FF2B5EF4-FFF2-40B4-BE49-F238E27FC236}">
                <a16:creationId xmlns:a16="http://schemas.microsoft.com/office/drawing/2014/main" id="{48DACFBF-6091-2FD9-5BA4-57F7E6B6D8FD}"/>
              </a:ext>
            </a:extLst>
          </p:cNvPr>
          <p:cNvSpPr txBox="1"/>
          <p:nvPr/>
        </p:nvSpPr>
        <p:spPr>
          <a:xfrm>
            <a:off x="9301246" y="3795854"/>
            <a:ext cx="1937636" cy="596600"/>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i="0" u="none" strike="noStrike" cap="none" spc="0" normalizeH="0" baseline="0">
                <a:ln>
                  <a:noFill/>
                </a:ln>
                <a:solidFill>
                  <a:schemeClr val="tx2"/>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68" name="Oval 67">
            <a:extLst>
              <a:ext uri="{FF2B5EF4-FFF2-40B4-BE49-F238E27FC236}">
                <a16:creationId xmlns:a16="http://schemas.microsoft.com/office/drawing/2014/main" id="{8B2F49FF-D113-FFAB-EAC3-A1950B9F0ECB}"/>
              </a:ext>
            </a:extLst>
          </p:cNvPr>
          <p:cNvSpPr/>
          <p:nvPr/>
        </p:nvSpPr>
        <p:spPr>
          <a:xfrm>
            <a:off x="6479366" y="4702713"/>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1</a:t>
            </a:r>
          </a:p>
        </p:txBody>
      </p:sp>
      <p:sp>
        <p:nvSpPr>
          <p:cNvPr id="4" name="Rounded Rectangle 20">
            <a:extLst>
              <a:ext uri="{FF2B5EF4-FFF2-40B4-BE49-F238E27FC236}">
                <a16:creationId xmlns:a16="http://schemas.microsoft.com/office/drawing/2014/main" id="{6E14B35A-6716-A053-C02C-E1CD4300240E}"/>
              </a:ext>
              <a:ext uri="{C183D7F6-B498-43B3-948B-1728B52AA6E4}">
                <adec:decorative xmlns:adec="http://schemas.microsoft.com/office/drawing/2017/decorative" val="1"/>
              </a:ext>
            </a:extLst>
          </p:cNvPr>
          <p:cNvSpPr/>
          <p:nvPr/>
        </p:nvSpPr>
        <p:spPr>
          <a:xfrm>
            <a:off x="6096001" y="5241647"/>
            <a:ext cx="3908612" cy="348061"/>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320"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 </a:t>
            </a:r>
          </a:p>
        </p:txBody>
      </p:sp>
      <p:pic>
        <p:nvPicPr>
          <p:cNvPr id="59" name="Picture 58">
            <a:extLst>
              <a:ext uri="{FF2B5EF4-FFF2-40B4-BE49-F238E27FC236}">
                <a16:creationId xmlns:a16="http://schemas.microsoft.com/office/drawing/2014/main" id="{661BC926-4795-6689-D63B-FE7E7FCB3BC0}"/>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62848" y="5268463"/>
            <a:ext cx="231898" cy="232351"/>
          </a:xfrm>
          <a:prstGeom prst="rect">
            <a:avLst/>
          </a:prstGeom>
        </p:spPr>
      </p:pic>
      <p:sp>
        <p:nvSpPr>
          <p:cNvPr id="14" name="Rounded Rectangle 20">
            <a:extLst>
              <a:ext uri="{FF2B5EF4-FFF2-40B4-BE49-F238E27FC236}">
                <a16:creationId xmlns:a16="http://schemas.microsoft.com/office/drawing/2014/main" id="{7CB5E0BF-7C23-A3AF-81E5-F4298438BD9E}"/>
              </a:ext>
              <a:ext uri="{C183D7F6-B498-43B3-948B-1728B52AA6E4}">
                <adec:decorative xmlns:adec="http://schemas.microsoft.com/office/drawing/2017/decorative" val="1"/>
              </a:ext>
            </a:extLst>
          </p:cNvPr>
          <p:cNvSpPr/>
          <p:nvPr/>
        </p:nvSpPr>
        <p:spPr>
          <a:xfrm>
            <a:off x="6096000" y="5823212"/>
            <a:ext cx="4885545" cy="348061"/>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320"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6" name="Arrow: Left-Right 15">
            <a:extLst>
              <a:ext uri="{FF2B5EF4-FFF2-40B4-BE49-F238E27FC236}">
                <a16:creationId xmlns:a16="http://schemas.microsoft.com/office/drawing/2014/main" id="{1DBE20EC-A63C-F458-1D02-6A028CCCC71F}"/>
              </a:ext>
              <a:ext uri="{C183D7F6-B498-43B3-948B-1728B52AA6E4}">
                <adec:decorative xmlns:adec="http://schemas.microsoft.com/office/drawing/2017/decorative" val="1"/>
              </a:ext>
            </a:extLst>
          </p:cNvPr>
          <p:cNvSpPr/>
          <p:nvPr/>
        </p:nvSpPr>
        <p:spPr bwMode="auto">
          <a:xfrm rot="5400000">
            <a:off x="9628070" y="4995880"/>
            <a:ext cx="1393610" cy="261057"/>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43406E9-EF27-3EA3-9961-644C720AA8BF}"/>
              </a:ext>
            </a:extLst>
          </p:cNvPr>
          <p:cNvSpPr/>
          <p:nvPr/>
        </p:nvSpPr>
        <p:spPr>
          <a:xfrm>
            <a:off x="10168345" y="4739697"/>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1</a:t>
            </a:r>
          </a:p>
        </p:txBody>
      </p:sp>
      <p:pic>
        <p:nvPicPr>
          <p:cNvPr id="7" name="Graphic 6">
            <a:extLst>
              <a:ext uri="{FF2B5EF4-FFF2-40B4-BE49-F238E27FC236}">
                <a16:creationId xmlns:a16="http://schemas.microsoft.com/office/drawing/2014/main" id="{129BBD76-292B-562B-599C-5264E462E60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6420" y="5846314"/>
            <a:ext cx="290157" cy="290157"/>
          </a:xfrm>
          <a:prstGeom prst="rect">
            <a:avLst/>
          </a:prstGeom>
        </p:spPr>
      </p:pic>
      <p:sp>
        <p:nvSpPr>
          <p:cNvPr id="18" name="Arrow: Left-Right 17">
            <a:extLst>
              <a:ext uri="{FF2B5EF4-FFF2-40B4-BE49-F238E27FC236}">
                <a16:creationId xmlns:a16="http://schemas.microsoft.com/office/drawing/2014/main" id="{315C98FE-923C-E824-EE44-3B423F6F2186}"/>
              </a:ext>
              <a:ext uri="{C183D7F6-B498-43B3-948B-1728B52AA6E4}">
                <adec:decorative xmlns:adec="http://schemas.microsoft.com/office/drawing/2017/decorative" val="1"/>
              </a:ext>
            </a:extLst>
          </p:cNvPr>
          <p:cNvSpPr/>
          <p:nvPr/>
        </p:nvSpPr>
        <p:spPr bwMode="auto">
          <a:xfrm rot="5400000">
            <a:off x="6445206" y="5594910"/>
            <a:ext cx="433382" cy="261057"/>
          </a:xfrm>
          <a:prstGeom prst="leftRightArrow">
            <a:avLst>
              <a:gd name="adj1" fmla="val 50002"/>
              <a:gd name="adj2" fmla="val 603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8E1BC0A0-E529-B76E-22C0-EC6EBD57285A}"/>
              </a:ext>
            </a:extLst>
          </p:cNvPr>
          <p:cNvSpPr txBox="1"/>
          <p:nvPr/>
        </p:nvSpPr>
        <p:spPr>
          <a:xfrm>
            <a:off x="6598339" y="5591713"/>
            <a:ext cx="1819644"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ADLS G2 Shortcuts</a:t>
            </a: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E35A8C40-5D97-DACF-5D45-30B815D7CA0A}"/>
              </a:ext>
            </a:extLst>
          </p:cNvPr>
          <p:cNvSpPr txBox="1"/>
          <p:nvPr/>
        </p:nvSpPr>
        <p:spPr>
          <a:xfrm>
            <a:off x="6970212" y="5262396"/>
            <a:ext cx="841165" cy="2616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OneLake</a:t>
            </a:r>
          </a:p>
        </p:txBody>
      </p:sp>
      <p:sp>
        <p:nvSpPr>
          <p:cNvPr id="20" name="TextBox 19">
            <a:extLst>
              <a:ext uri="{FF2B5EF4-FFF2-40B4-BE49-F238E27FC236}">
                <a16:creationId xmlns:a16="http://schemas.microsoft.com/office/drawing/2014/main" id="{FB4E6F9B-4EED-04D5-AE74-227F4F8A8669}"/>
              </a:ext>
            </a:extLst>
          </p:cNvPr>
          <p:cNvSpPr txBox="1"/>
          <p:nvPr/>
        </p:nvSpPr>
        <p:spPr>
          <a:xfrm>
            <a:off x="5095879" y="5871571"/>
            <a:ext cx="6763870" cy="26161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Azure Data Lake Storage Gen 2</a:t>
            </a:r>
            <a:r>
              <a:rPr kumimoji="0" lang="en-US" sz="1100" b="0" i="0" u="none" strike="noStrike" kern="0" cap="none" spc="0" normalizeH="0" baseline="0" noProof="0">
                <a:ln>
                  <a:noFill/>
                </a:ln>
                <a:solidFill>
                  <a:srgbClr val="000000"/>
                </a:solidFill>
                <a:effectLst/>
                <a:uLnTx/>
                <a:uFillTx/>
                <a:latin typeface="Segoe UI"/>
                <a:ea typeface="+mn-ea"/>
                <a:cs typeface="+mn-cs"/>
              </a:rPr>
              <a:t> </a:t>
            </a: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(ADLS G2)</a:t>
            </a:r>
          </a:p>
        </p:txBody>
      </p:sp>
      <p:sp>
        <p:nvSpPr>
          <p:cNvPr id="2" name="Oval 1">
            <a:extLst>
              <a:ext uri="{FF2B5EF4-FFF2-40B4-BE49-F238E27FC236}">
                <a16:creationId xmlns:a16="http://schemas.microsoft.com/office/drawing/2014/main" id="{D2D0DD77-EF26-B2F4-8B38-38D1FACEDA8D}"/>
              </a:ext>
            </a:extLst>
          </p:cNvPr>
          <p:cNvSpPr/>
          <p:nvPr/>
        </p:nvSpPr>
        <p:spPr>
          <a:xfrm>
            <a:off x="589919" y="4818178"/>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4</a:t>
            </a:r>
          </a:p>
        </p:txBody>
      </p:sp>
      <p:sp>
        <p:nvSpPr>
          <p:cNvPr id="12" name="Oval 11">
            <a:extLst>
              <a:ext uri="{FF2B5EF4-FFF2-40B4-BE49-F238E27FC236}">
                <a16:creationId xmlns:a16="http://schemas.microsoft.com/office/drawing/2014/main" id="{E238E7B2-3F8F-0CBA-55DD-C91C8C69CB7D}"/>
              </a:ext>
            </a:extLst>
          </p:cNvPr>
          <p:cNvSpPr/>
          <p:nvPr/>
        </p:nvSpPr>
        <p:spPr>
          <a:xfrm>
            <a:off x="10168345" y="5253861"/>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4</a:t>
            </a:r>
          </a:p>
        </p:txBody>
      </p:sp>
    </p:spTree>
    <p:extLst>
      <p:ext uri="{BB962C8B-B14F-4D97-AF65-F5344CB8AC3E}">
        <p14:creationId xmlns:p14="http://schemas.microsoft.com/office/powerpoint/2010/main" val="366134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9A70EE-D9CD-1B3F-4AA8-5E0E5901F1C9}"/>
              </a:ext>
            </a:extLst>
          </p:cNvPr>
          <p:cNvSpPr>
            <a:spLocks noGrp="1"/>
          </p:cNvSpPr>
          <p:nvPr>
            <p:ph type="title" idx="4294967295"/>
          </p:nvPr>
        </p:nvSpPr>
        <p:spPr>
          <a:xfrm>
            <a:off x="7199313" y="4038600"/>
            <a:ext cx="3528788"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4000"/>
              <a:t>Wrap-up, Q&amp;A, &amp; Feedback</a:t>
            </a:r>
          </a:p>
        </p:txBody>
      </p:sp>
    </p:spTree>
    <p:extLst>
      <p:ext uri="{BB962C8B-B14F-4D97-AF65-F5344CB8AC3E}">
        <p14:creationId xmlns:p14="http://schemas.microsoft.com/office/powerpoint/2010/main" val="3936229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F108-EDFC-A343-D71D-A6C228916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1F4A6-509E-073A-2181-7FB98D9B14D7}"/>
              </a:ext>
            </a:extLst>
          </p:cNvPr>
          <p:cNvSpPr>
            <a:spLocks noGrp="1"/>
          </p:cNvSpPr>
          <p:nvPr>
            <p:ph type="title"/>
          </p:nvPr>
        </p:nvSpPr>
        <p:spPr/>
        <p:txBody>
          <a:bodyPr/>
          <a:lstStyle/>
          <a:p>
            <a:r>
              <a:rPr lang="en-US"/>
              <a:t>Wrap-up</a:t>
            </a:r>
          </a:p>
        </p:txBody>
      </p:sp>
      <p:sp>
        <p:nvSpPr>
          <p:cNvPr id="3" name="Content Placeholder 2">
            <a:extLst>
              <a:ext uri="{FF2B5EF4-FFF2-40B4-BE49-F238E27FC236}">
                <a16:creationId xmlns:a16="http://schemas.microsoft.com/office/drawing/2014/main" id="{69FB0C21-766E-A433-CE28-16442059F2BD}"/>
              </a:ext>
            </a:extLst>
          </p:cNvPr>
          <p:cNvSpPr>
            <a:spLocks noGrp="1"/>
          </p:cNvSpPr>
          <p:nvPr>
            <p:ph sz="quarter" idx="10"/>
          </p:nvPr>
        </p:nvSpPr>
        <p:spPr>
          <a:xfrm>
            <a:off x="582211" y="1394133"/>
            <a:ext cx="11018838" cy="1325563"/>
          </a:xfrm>
        </p:spPr>
        <p:txBody>
          <a:bodyPr/>
          <a:lstStyle/>
          <a:p>
            <a:pPr marL="0" indent="0">
              <a:buNone/>
            </a:pPr>
            <a:r>
              <a:rPr lang="en-US"/>
              <a:t>Thank you for attending! Check out the additional challenges throughout the modules, and the Extras module with unique add-ons.</a:t>
            </a:r>
          </a:p>
          <a:p>
            <a:endParaRPr lang="en-US"/>
          </a:p>
          <a:p>
            <a:pPr marL="0" indent="0">
              <a:buNone/>
            </a:pPr>
            <a:endParaRPr lang="en-US"/>
          </a:p>
          <a:p>
            <a:pPr marL="0" indent="0">
              <a:buNone/>
            </a:pPr>
            <a:endParaRPr lang="en-US"/>
          </a:p>
          <a:p>
            <a:pPr marL="0" indent="0">
              <a:buNone/>
            </a:pPr>
            <a:endParaRPr lang="en-US"/>
          </a:p>
          <a:p>
            <a:endParaRPr lang="en-US"/>
          </a:p>
          <a:p>
            <a:endParaRPr lang="en-US"/>
          </a:p>
        </p:txBody>
      </p:sp>
      <p:grpSp>
        <p:nvGrpSpPr>
          <p:cNvPr id="36" name="Group 35">
            <a:extLst>
              <a:ext uri="{FF2B5EF4-FFF2-40B4-BE49-F238E27FC236}">
                <a16:creationId xmlns:a16="http://schemas.microsoft.com/office/drawing/2014/main" id="{42BE48D6-BB90-C985-3561-11DB884E52CE}"/>
              </a:ext>
            </a:extLst>
          </p:cNvPr>
          <p:cNvGrpSpPr/>
          <p:nvPr/>
        </p:nvGrpSpPr>
        <p:grpSpPr>
          <a:xfrm>
            <a:off x="405067" y="2525520"/>
            <a:ext cx="958377" cy="958377"/>
            <a:chOff x="122321" y="1815653"/>
            <a:chExt cx="958377" cy="958377"/>
          </a:xfrm>
          <a:solidFill>
            <a:schemeClr val="tx2"/>
          </a:solidFill>
        </p:grpSpPr>
        <p:sp>
          <p:nvSpPr>
            <p:cNvPr id="11" name="monitor" title="Icon of a monitor">
              <a:extLst>
                <a:ext uri="{FF2B5EF4-FFF2-40B4-BE49-F238E27FC236}">
                  <a16:creationId xmlns:a16="http://schemas.microsoft.com/office/drawing/2014/main" id="{3E42027F-90F8-30D6-8F83-72636A810DB6}"/>
                </a:ext>
              </a:extLst>
            </p:cNvPr>
            <p:cNvSpPr>
              <a:spLocks noChangeAspect="1" noEditPoints="1"/>
            </p:cNvSpPr>
            <p:nvPr/>
          </p:nvSpPr>
          <p:spPr bwMode="auto">
            <a:xfrm>
              <a:off x="518934" y="2100763"/>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Oval 21">
              <a:extLst>
                <a:ext uri="{FF2B5EF4-FFF2-40B4-BE49-F238E27FC236}">
                  <a16:creationId xmlns:a16="http://schemas.microsoft.com/office/drawing/2014/main" id="{56E57656-A253-B03A-61E4-A6A94AC9BF7F}"/>
                </a:ext>
                <a:ext uri="{C183D7F6-B498-43B3-948B-1728B52AA6E4}">
                  <adec:decorative xmlns:adec="http://schemas.microsoft.com/office/drawing/2017/decorative" val="1"/>
                </a:ext>
              </a:extLst>
            </p:cNvPr>
            <p:cNvSpPr/>
            <p:nvPr/>
          </p:nvSpPr>
          <p:spPr bwMode="auto">
            <a:xfrm>
              <a:off x="122321" y="1815653"/>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monitor" title="Icon of a monitor">
              <a:extLst>
                <a:ext uri="{FF2B5EF4-FFF2-40B4-BE49-F238E27FC236}">
                  <a16:creationId xmlns:a16="http://schemas.microsoft.com/office/drawing/2014/main" id="{19ACCA86-FDC7-9816-F816-8E4FEA835DBB}"/>
                </a:ext>
              </a:extLst>
            </p:cNvPr>
            <p:cNvSpPr>
              <a:spLocks noChangeAspect="1" noEditPoints="1"/>
            </p:cNvSpPr>
            <p:nvPr/>
          </p:nvSpPr>
          <p:spPr bwMode="auto">
            <a:xfrm>
              <a:off x="372909" y="211964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 name="Text Placeholder 5">
            <a:extLst>
              <a:ext uri="{FF2B5EF4-FFF2-40B4-BE49-F238E27FC236}">
                <a16:creationId xmlns:a16="http://schemas.microsoft.com/office/drawing/2014/main" id="{EE726D6C-068E-C0DD-49A6-5E8524655902}"/>
              </a:ext>
            </a:extLst>
          </p:cNvPr>
          <p:cNvSpPr txBox="1">
            <a:spLocks/>
          </p:cNvSpPr>
          <p:nvPr/>
        </p:nvSpPr>
        <p:spPr>
          <a:xfrm>
            <a:off x="1730165" y="2862716"/>
            <a:ext cx="4677097"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Comments or suggestions? Please let us know.</a:t>
            </a:r>
          </a:p>
        </p:txBody>
      </p:sp>
      <p:grpSp>
        <p:nvGrpSpPr>
          <p:cNvPr id="35" name="Group 34">
            <a:extLst>
              <a:ext uri="{FF2B5EF4-FFF2-40B4-BE49-F238E27FC236}">
                <a16:creationId xmlns:a16="http://schemas.microsoft.com/office/drawing/2014/main" id="{D89FBFCD-E73B-63D9-267F-194738C6F484}"/>
              </a:ext>
            </a:extLst>
          </p:cNvPr>
          <p:cNvGrpSpPr/>
          <p:nvPr/>
        </p:nvGrpSpPr>
        <p:grpSpPr>
          <a:xfrm>
            <a:off x="405067" y="3593712"/>
            <a:ext cx="958377" cy="958377"/>
            <a:chOff x="122321" y="3070339"/>
            <a:chExt cx="958377" cy="958377"/>
          </a:xfrm>
          <a:solidFill>
            <a:srgbClr val="B9DCD2"/>
          </a:solidFill>
        </p:grpSpPr>
        <p:sp>
          <p:nvSpPr>
            <p:cNvPr id="25" name="Oval 24">
              <a:extLst>
                <a:ext uri="{FF2B5EF4-FFF2-40B4-BE49-F238E27FC236}">
                  <a16:creationId xmlns:a16="http://schemas.microsoft.com/office/drawing/2014/main" id="{F1F9BD52-437F-1E21-A8DE-42F61D9AD18C}"/>
                </a:ext>
                <a:ext uri="{C183D7F6-B498-43B3-948B-1728B52AA6E4}">
                  <adec:decorative xmlns:adec="http://schemas.microsoft.com/office/drawing/2017/decorative" val="1"/>
                </a:ext>
              </a:extLst>
            </p:cNvPr>
            <p:cNvSpPr/>
            <p:nvPr/>
          </p:nvSpPr>
          <p:spPr bwMode="auto">
            <a:xfrm>
              <a:off x="122321" y="3070339"/>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circle" title="Icon of a circle with three smaller circles on it">
              <a:extLst>
                <a:ext uri="{FF2B5EF4-FFF2-40B4-BE49-F238E27FC236}">
                  <a16:creationId xmlns:a16="http://schemas.microsoft.com/office/drawing/2014/main" id="{3140A357-5239-C541-B6E4-D1448D827D89}"/>
                </a:ext>
              </a:extLst>
            </p:cNvPr>
            <p:cNvSpPr>
              <a:spLocks noChangeAspect="1" noEditPoints="1"/>
            </p:cNvSpPr>
            <p:nvPr/>
          </p:nvSpPr>
          <p:spPr bwMode="auto">
            <a:xfrm>
              <a:off x="418629" y="3363610"/>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 name="Text Placeholder 5">
            <a:extLst>
              <a:ext uri="{FF2B5EF4-FFF2-40B4-BE49-F238E27FC236}">
                <a16:creationId xmlns:a16="http://schemas.microsoft.com/office/drawing/2014/main" id="{287A0835-356B-13F5-67EB-6550C9B3A8D1}"/>
              </a:ext>
            </a:extLst>
          </p:cNvPr>
          <p:cNvSpPr txBox="1">
            <a:spLocks/>
          </p:cNvSpPr>
          <p:nvPr/>
        </p:nvSpPr>
        <p:spPr>
          <a:xfrm>
            <a:off x="1730165" y="3826678"/>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3"/>
              </a:rPr>
              <a:t>https://aka.ms/fabric-webinar-series</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grpSp>
        <p:nvGrpSpPr>
          <p:cNvPr id="34" name="Group 33">
            <a:extLst>
              <a:ext uri="{FF2B5EF4-FFF2-40B4-BE49-F238E27FC236}">
                <a16:creationId xmlns:a16="http://schemas.microsoft.com/office/drawing/2014/main" id="{4D991D40-4122-A456-F6DC-24EF94696AC8}"/>
              </a:ext>
            </a:extLst>
          </p:cNvPr>
          <p:cNvGrpSpPr/>
          <p:nvPr/>
        </p:nvGrpSpPr>
        <p:grpSpPr>
          <a:xfrm>
            <a:off x="405067" y="4661804"/>
            <a:ext cx="958377" cy="958377"/>
            <a:chOff x="122321" y="4415155"/>
            <a:chExt cx="958377" cy="958377"/>
          </a:xfrm>
          <a:solidFill>
            <a:srgbClr val="B9DCD2"/>
          </a:solidFill>
        </p:grpSpPr>
        <p:sp>
          <p:nvSpPr>
            <p:cNvPr id="28" name="Oval 27">
              <a:extLst>
                <a:ext uri="{FF2B5EF4-FFF2-40B4-BE49-F238E27FC236}">
                  <a16:creationId xmlns:a16="http://schemas.microsoft.com/office/drawing/2014/main" id="{3738A781-2E80-D22F-8598-C46C8BAE7A87}"/>
                </a:ext>
                <a:ext uri="{C183D7F6-B498-43B3-948B-1728B52AA6E4}">
                  <adec:decorative xmlns:adec="http://schemas.microsoft.com/office/drawing/2017/decorative" val="1"/>
                </a:ext>
              </a:extLst>
            </p:cNvPr>
            <p:cNvSpPr/>
            <p:nvPr/>
          </p:nvSpPr>
          <p:spPr bwMode="auto">
            <a:xfrm>
              <a:off x="122321" y="4415155"/>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Page2_E7C3" title="Icon of a document">
              <a:extLst>
                <a:ext uri="{FF2B5EF4-FFF2-40B4-BE49-F238E27FC236}">
                  <a16:creationId xmlns:a16="http://schemas.microsoft.com/office/drawing/2014/main" id="{62E044F8-0010-8F27-9AAB-9DE996FBDD4F}"/>
                </a:ext>
              </a:extLst>
            </p:cNvPr>
            <p:cNvSpPr>
              <a:spLocks noChangeAspect="1" noEditPoints="1"/>
            </p:cNvSpPr>
            <p:nvPr/>
          </p:nvSpPr>
          <p:spPr bwMode="auto">
            <a:xfrm>
              <a:off x="455152" y="471146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grpFill/>
            <a:ln w="1587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0" name="Text Placeholder 5">
            <a:extLst>
              <a:ext uri="{FF2B5EF4-FFF2-40B4-BE49-F238E27FC236}">
                <a16:creationId xmlns:a16="http://schemas.microsoft.com/office/drawing/2014/main" id="{A016DDC4-EF88-36C9-7609-098F6661777D}"/>
              </a:ext>
            </a:extLst>
          </p:cNvPr>
          <p:cNvSpPr txBox="1">
            <a:spLocks/>
          </p:cNvSpPr>
          <p:nvPr/>
        </p:nvSpPr>
        <p:spPr>
          <a:xfrm>
            <a:off x="1730165" y="4894770"/>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4"/>
              </a:rPr>
              <a:t>https://aka.ms/fabric-tech-blog</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grpSp>
        <p:nvGrpSpPr>
          <p:cNvPr id="37" name="Group 36">
            <a:extLst>
              <a:ext uri="{FF2B5EF4-FFF2-40B4-BE49-F238E27FC236}">
                <a16:creationId xmlns:a16="http://schemas.microsoft.com/office/drawing/2014/main" id="{2B6F9741-E6EF-6E19-9536-F8C7EC670D65}"/>
              </a:ext>
            </a:extLst>
          </p:cNvPr>
          <p:cNvGrpSpPr/>
          <p:nvPr/>
        </p:nvGrpSpPr>
        <p:grpSpPr>
          <a:xfrm>
            <a:off x="405067" y="5729891"/>
            <a:ext cx="958377" cy="958377"/>
            <a:chOff x="122321" y="5759971"/>
            <a:chExt cx="958377" cy="958377"/>
          </a:xfrm>
          <a:solidFill>
            <a:srgbClr val="B9DCD2"/>
          </a:solidFill>
        </p:grpSpPr>
        <p:sp>
          <p:nvSpPr>
            <p:cNvPr id="31" name="Oval 30">
              <a:extLst>
                <a:ext uri="{FF2B5EF4-FFF2-40B4-BE49-F238E27FC236}">
                  <a16:creationId xmlns:a16="http://schemas.microsoft.com/office/drawing/2014/main" id="{EA56CAFB-D10F-4B3B-889C-742D0FD576BF}"/>
                </a:ext>
                <a:ext uri="{C183D7F6-B498-43B3-948B-1728B52AA6E4}">
                  <adec:decorative xmlns:adec="http://schemas.microsoft.com/office/drawing/2017/decorative" val="1"/>
                </a:ext>
              </a:extLst>
            </p:cNvPr>
            <p:cNvSpPr/>
            <p:nvPr/>
          </p:nvSpPr>
          <p:spPr bwMode="auto">
            <a:xfrm>
              <a:off x="122321" y="5759971"/>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Dictionary_E82D" title="Icon of a book">
              <a:extLst>
                <a:ext uri="{FF2B5EF4-FFF2-40B4-BE49-F238E27FC236}">
                  <a16:creationId xmlns:a16="http://schemas.microsoft.com/office/drawing/2014/main" id="{4A819845-36FD-A205-242A-F16F941A34EB}"/>
                </a:ext>
              </a:extLst>
            </p:cNvPr>
            <p:cNvSpPr>
              <a:spLocks noChangeAspect="1" noEditPoints="1"/>
            </p:cNvSpPr>
            <p:nvPr/>
          </p:nvSpPr>
          <p:spPr bwMode="auto">
            <a:xfrm>
              <a:off x="455179" y="6056279"/>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3" name="Text Placeholder 5">
            <a:extLst>
              <a:ext uri="{FF2B5EF4-FFF2-40B4-BE49-F238E27FC236}">
                <a16:creationId xmlns:a16="http://schemas.microsoft.com/office/drawing/2014/main" id="{16876D33-FA11-17AA-332C-974341C6E19D}"/>
              </a:ext>
            </a:extLst>
          </p:cNvPr>
          <p:cNvSpPr txBox="1">
            <a:spLocks/>
          </p:cNvSpPr>
          <p:nvPr/>
        </p:nvSpPr>
        <p:spPr>
          <a:xfrm>
            <a:off x="1730165" y="5962857"/>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 the implementation guide: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https://aka.ms/Getting-Started-eBook</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ABE23912-157D-4190-9475-BA36A5D8C1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41061" y="2664162"/>
            <a:ext cx="3995284" cy="3995284"/>
          </a:xfrm>
          <a:prstGeom prst="rect">
            <a:avLst/>
          </a:prstGeom>
        </p:spPr>
      </p:pic>
    </p:spTree>
    <p:extLst>
      <p:ext uri="{BB962C8B-B14F-4D97-AF65-F5344CB8AC3E}">
        <p14:creationId xmlns:p14="http://schemas.microsoft.com/office/powerpoint/2010/main" val="4738830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2B09A-6760-94C8-93B4-562849DEC903}"/>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F4C3B69-70B1-BCD1-8EE3-87F7CA3A89F2}"/>
              </a:ext>
            </a:extLst>
          </p:cNvPr>
          <p:cNvGraphicFramePr>
            <a:graphicFrameLocks/>
          </p:cNvGraphicFramePr>
          <p:nvPr/>
        </p:nvGraphicFramePr>
        <p:xfrm>
          <a:off x="5759068" y="1339403"/>
          <a:ext cx="5977814" cy="5118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Vertical Text Placeholder 3">
            <a:extLst>
              <a:ext uri="{FF2B5EF4-FFF2-40B4-BE49-F238E27FC236}">
                <a16:creationId xmlns:a16="http://schemas.microsoft.com/office/drawing/2014/main" id="{5373A486-2A44-2193-CB2F-BD373EA2A46B}"/>
              </a:ext>
            </a:extLst>
          </p:cNvPr>
          <p:cNvSpPr txBox="1">
            <a:spLocks/>
          </p:cNvSpPr>
          <p:nvPr/>
        </p:nvSpPr>
        <p:spPr>
          <a:xfrm rot="16200000">
            <a:off x="8381395" y="-2242428"/>
            <a:ext cx="733158" cy="6317087"/>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3 Day Lunch &amp; Learn</a:t>
            </a:r>
          </a:p>
        </p:txBody>
      </p:sp>
    </p:spTree>
    <p:extLst>
      <p:ext uri="{BB962C8B-B14F-4D97-AF65-F5344CB8AC3E}">
        <p14:creationId xmlns:p14="http://schemas.microsoft.com/office/powerpoint/2010/main" val="2360414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7FBC3-2936-203F-6E0C-8D84CA727E28}"/>
              </a:ext>
            </a:extLst>
          </p:cNvPr>
          <p:cNvSpPr>
            <a:spLocks noGrp="1"/>
          </p:cNvSpPr>
          <p:nvPr>
            <p:ph type="title" idx="4294967295"/>
          </p:nvPr>
        </p:nvSpPr>
        <p:spPr>
          <a:xfrm>
            <a:off x="7199312" y="4038600"/>
            <a:ext cx="3928033"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Microsoft Fabric Overview</a:t>
            </a:r>
          </a:p>
        </p:txBody>
      </p:sp>
    </p:spTree>
    <p:extLst>
      <p:ext uri="{BB962C8B-B14F-4D97-AF65-F5344CB8AC3E}">
        <p14:creationId xmlns:p14="http://schemas.microsoft.com/office/powerpoint/2010/main" val="19492926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D1460-BE1C-1FF7-3E6D-2BFE339796F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0B1A14F-F2F8-9188-C014-58FC3BEDF200}"/>
              </a:ext>
            </a:extLst>
          </p:cNvPr>
          <p:cNvSpPr>
            <a:spLocks noGrp="1"/>
          </p:cNvSpPr>
          <p:nvPr>
            <p:ph type="subTitle" idx="1"/>
          </p:nvPr>
        </p:nvSpPr>
        <p:spPr/>
        <p:txBody>
          <a:bodyPr/>
          <a:lstStyle/>
          <a:p>
            <a:r>
              <a:rPr lang="en-US" sz="1800">
                <a:solidFill>
                  <a:srgbClr val="2F2F2F"/>
                </a:solidFill>
                <a:latin typeface="Segoe UI" panose="020B0502040204020203" pitchFamily="34" charset="0"/>
              </a:rPr>
              <a:t>An end-to-end analytics platform that brings together all the data and analytics tools that organizations need to go from the data lake to the business user</a:t>
            </a:r>
            <a:endParaRPr lang="en-US" sz="1600">
              <a:solidFill>
                <a:srgbClr val="2F2F2F"/>
              </a:solidFill>
            </a:endParaRPr>
          </a:p>
          <a:p>
            <a:endParaRPr lang="en-US"/>
          </a:p>
        </p:txBody>
      </p:sp>
      <p:sp>
        <p:nvSpPr>
          <p:cNvPr id="4" name="Text Placeholder 3">
            <a:extLst>
              <a:ext uri="{FF2B5EF4-FFF2-40B4-BE49-F238E27FC236}">
                <a16:creationId xmlns:a16="http://schemas.microsoft.com/office/drawing/2014/main" id="{03888E3F-2DE1-E816-27D1-56860983325E}"/>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50" normalizeH="0" baseline="0" noProof="0">
                <a:ln w="3175">
                  <a:noFill/>
                </a:ln>
                <a:solidFill>
                  <a:srgbClr val="117865"/>
                </a:solidFill>
                <a:effectLst/>
                <a:uLnTx/>
                <a:uFillTx/>
                <a:latin typeface="+mj-lt"/>
                <a:ea typeface="+mn-ea"/>
                <a:cs typeface="Segoe UI" pitchFamily="34" charset="0"/>
              </a:rPr>
              <a:t>Microsoft Fabric does it all—in a unified solution</a:t>
            </a:r>
            <a:endParaRPr kumimoji="0" lang="en-US" sz="32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endParaRPr>
          </a:p>
        </p:txBody>
      </p:sp>
      <p:sp>
        <p:nvSpPr>
          <p:cNvPr id="5" name="Footer Placeholder 4">
            <a:extLst>
              <a:ext uri="{FF2B5EF4-FFF2-40B4-BE49-F238E27FC236}">
                <a16:creationId xmlns:a16="http://schemas.microsoft.com/office/drawing/2014/main" id="{AC8B3B00-C5CF-BCA0-49F4-7BF25D011621}"/>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763E1541-90C8-60B1-BC15-940C6DE2AAD5}"/>
              </a:ext>
            </a:extLst>
          </p:cNvPr>
          <p:cNvSpPr>
            <a:spLocks noGrp="1"/>
          </p:cNvSpPr>
          <p:nvPr>
            <p:ph type="sldNum" sz="quarter" idx="25"/>
          </p:nvPr>
        </p:nvSpPr>
        <p:spPr/>
        <p:txBody>
          <a:bodyPr/>
          <a:lstStyle/>
          <a:p>
            <a:fld id="{B1356FBF-028C-F74E-A7B4-9B8ED246DD1B}" type="slidenum">
              <a:rPr lang="en-US" smtClean="0"/>
              <a:pPr/>
              <a:t>8</a:t>
            </a:fld>
            <a:endParaRPr lang="en-US"/>
          </a:p>
        </p:txBody>
      </p:sp>
      <p:sp>
        <p:nvSpPr>
          <p:cNvPr id="50" name="Rounded Rectangle 106">
            <a:extLst>
              <a:ext uri="{FF2B5EF4-FFF2-40B4-BE49-F238E27FC236}">
                <a16:creationId xmlns:a16="http://schemas.microsoft.com/office/drawing/2014/main" id="{E3C30882-6D35-DE1E-ED1C-947F612C7555}"/>
              </a:ext>
              <a:ext uri="{C183D7F6-B498-43B3-948B-1728B52AA6E4}">
                <adec:decorative xmlns:adec="http://schemas.microsoft.com/office/drawing/2017/decorative" val="1"/>
              </a:ext>
            </a:extLst>
          </p:cNvPr>
          <p:cNvSpPr/>
          <p:nvPr/>
        </p:nvSpPr>
        <p:spPr bwMode="auto">
          <a:xfrm>
            <a:off x="8580550"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1" name="Graphic 50" descr="Power BI Logo">
            <a:extLst>
              <a:ext uri="{FF2B5EF4-FFF2-40B4-BE49-F238E27FC236}">
                <a16:creationId xmlns:a16="http://schemas.microsoft.com/office/drawing/2014/main" id="{9D442E0A-0D63-12B9-F2E9-E727ACA632C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83470" y="2744610"/>
            <a:ext cx="548640" cy="548640"/>
          </a:xfrm>
          <a:prstGeom prst="rect">
            <a:avLst/>
          </a:prstGeom>
        </p:spPr>
      </p:pic>
      <p:sp>
        <p:nvSpPr>
          <p:cNvPr id="52" name="Rounded Rectangle 84">
            <a:extLst>
              <a:ext uri="{FF2B5EF4-FFF2-40B4-BE49-F238E27FC236}">
                <a16:creationId xmlns:a16="http://schemas.microsoft.com/office/drawing/2014/main" id="{25FA7B87-E728-1F3B-E59C-CF7CF143AD9E}"/>
              </a:ext>
              <a:ext uri="{C183D7F6-B498-43B3-948B-1728B52AA6E4}">
                <adec:decorative xmlns:adec="http://schemas.microsoft.com/office/drawing/2017/decorative" val="1"/>
              </a:ext>
            </a:extLst>
          </p:cNvPr>
          <p:cNvSpPr/>
          <p:nvPr/>
        </p:nvSpPr>
        <p:spPr bwMode="auto">
          <a:xfrm>
            <a:off x="2053302"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ounded Rectangle 92">
            <a:extLst>
              <a:ext uri="{FF2B5EF4-FFF2-40B4-BE49-F238E27FC236}">
                <a16:creationId xmlns:a16="http://schemas.microsoft.com/office/drawing/2014/main" id="{C8FB3FA5-9BBF-3303-3260-0ECB2B877403}"/>
              </a:ext>
              <a:ext uri="{C183D7F6-B498-43B3-948B-1728B52AA6E4}">
                <adec:decorative xmlns:adec="http://schemas.microsoft.com/office/drawing/2017/decorative" val="1"/>
              </a:ext>
            </a:extLst>
          </p:cNvPr>
          <p:cNvSpPr/>
          <p:nvPr/>
        </p:nvSpPr>
        <p:spPr bwMode="auto">
          <a:xfrm>
            <a:off x="3685114"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ounded Rectangle 98">
            <a:extLst>
              <a:ext uri="{FF2B5EF4-FFF2-40B4-BE49-F238E27FC236}">
                <a16:creationId xmlns:a16="http://schemas.microsoft.com/office/drawing/2014/main" id="{44C8EA29-3C71-AA2D-4752-91703585991A}"/>
              </a:ext>
              <a:ext uri="{C183D7F6-B498-43B3-948B-1728B52AA6E4}">
                <adec:decorative xmlns:adec="http://schemas.microsoft.com/office/drawing/2017/decorative" val="1"/>
              </a:ext>
            </a:extLst>
          </p:cNvPr>
          <p:cNvSpPr/>
          <p:nvPr/>
        </p:nvSpPr>
        <p:spPr bwMode="auto">
          <a:xfrm>
            <a:off x="5316926"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ounded Rectangle 102">
            <a:extLst>
              <a:ext uri="{FF2B5EF4-FFF2-40B4-BE49-F238E27FC236}">
                <a16:creationId xmlns:a16="http://schemas.microsoft.com/office/drawing/2014/main" id="{5591324E-BFBE-9261-6BA1-192769F44495}"/>
              </a:ext>
              <a:ext uri="{C183D7F6-B498-43B3-948B-1728B52AA6E4}">
                <adec:decorative xmlns:adec="http://schemas.microsoft.com/office/drawing/2017/decorative" val="1"/>
              </a:ext>
            </a:extLst>
          </p:cNvPr>
          <p:cNvSpPr/>
          <p:nvPr/>
        </p:nvSpPr>
        <p:spPr bwMode="auto">
          <a:xfrm>
            <a:off x="6948738"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ounded Rectangle 106">
            <a:extLst>
              <a:ext uri="{FF2B5EF4-FFF2-40B4-BE49-F238E27FC236}">
                <a16:creationId xmlns:a16="http://schemas.microsoft.com/office/drawing/2014/main" id="{E6CCCA16-3160-9B2C-7555-FBC671209421}"/>
              </a:ext>
              <a:ext uri="{C183D7F6-B498-43B3-948B-1728B52AA6E4}">
                <adec:decorative xmlns:adec="http://schemas.microsoft.com/office/drawing/2017/decorative" val="1"/>
              </a:ext>
            </a:extLst>
          </p:cNvPr>
          <p:cNvSpPr/>
          <p:nvPr/>
        </p:nvSpPr>
        <p:spPr bwMode="auto">
          <a:xfrm>
            <a:off x="10212365"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ounded Rectangle 75">
            <a:extLst>
              <a:ext uri="{FF2B5EF4-FFF2-40B4-BE49-F238E27FC236}">
                <a16:creationId xmlns:a16="http://schemas.microsoft.com/office/drawing/2014/main" id="{74C435DA-6157-1B4B-6115-FFAA5CD951DD}"/>
              </a:ext>
              <a:ext uri="{C183D7F6-B498-43B3-948B-1728B52AA6E4}">
                <adec:decorative xmlns:adec="http://schemas.microsoft.com/office/drawing/2017/decorative" val="1"/>
              </a:ext>
            </a:extLst>
          </p:cNvPr>
          <p:cNvSpPr/>
          <p:nvPr/>
        </p:nvSpPr>
        <p:spPr bwMode="auto">
          <a:xfrm>
            <a:off x="421261"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8" name="Picture 57" descr="Data Factory Logo">
            <a:extLst>
              <a:ext uri="{FF2B5EF4-FFF2-40B4-BE49-F238E27FC236}">
                <a16:creationId xmlns:a16="http://schemas.microsoft.com/office/drawing/2014/main" id="{D347E26F-A4EB-92D0-C0C0-DB92E4B35F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70346" y="2802468"/>
            <a:ext cx="456310" cy="457200"/>
          </a:xfrm>
          <a:prstGeom prst="rect">
            <a:avLst/>
          </a:prstGeom>
        </p:spPr>
      </p:pic>
      <p:sp>
        <p:nvSpPr>
          <p:cNvPr id="59" name="Text Placeholder 2">
            <a:extLst>
              <a:ext uri="{FF2B5EF4-FFF2-40B4-BE49-F238E27FC236}">
                <a16:creationId xmlns:a16="http://schemas.microsoft.com/office/drawing/2014/main" id="{08124ED0-1095-3CA8-9EF9-92593426F52B}"/>
              </a:ext>
            </a:extLst>
          </p:cNvPr>
          <p:cNvSpPr txBox="1">
            <a:spLocks/>
          </p:cNvSpPr>
          <p:nvPr/>
        </p:nvSpPr>
        <p:spPr>
          <a:xfrm>
            <a:off x="421261"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Integration</a:t>
            </a:r>
            <a:endParaRPr lang="en-US" sz="1200" b="1">
              <a:solidFill>
                <a:srgbClr val="117865"/>
              </a:solidFill>
              <a:latin typeface="Segoe UI"/>
            </a:endParaRPr>
          </a:p>
        </p:txBody>
      </p:sp>
      <p:sp>
        <p:nvSpPr>
          <p:cNvPr id="60" name="Text Placeholder 2">
            <a:extLst>
              <a:ext uri="{FF2B5EF4-FFF2-40B4-BE49-F238E27FC236}">
                <a16:creationId xmlns:a16="http://schemas.microsoft.com/office/drawing/2014/main" id="{64F35144-3825-7265-68BD-F0CE6B529F69}"/>
              </a:ext>
            </a:extLst>
          </p:cNvPr>
          <p:cNvSpPr txBox="1">
            <a:spLocks/>
          </p:cNvSpPr>
          <p:nvPr/>
        </p:nvSpPr>
        <p:spPr>
          <a:xfrm>
            <a:off x="421261"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Data Factory</a:t>
            </a:r>
            <a:endParaRPr lang="en-US" sz="1100">
              <a:solidFill>
                <a:srgbClr val="2F2F2F"/>
              </a:solidFill>
              <a:latin typeface="Segoe UI"/>
            </a:endParaRPr>
          </a:p>
        </p:txBody>
      </p:sp>
      <p:pic>
        <p:nvPicPr>
          <p:cNvPr id="61" name="Picture 60" descr="Synapse Spark Logo">
            <a:extLst>
              <a:ext uri="{FF2B5EF4-FFF2-40B4-BE49-F238E27FC236}">
                <a16:creationId xmlns:a16="http://schemas.microsoft.com/office/drawing/2014/main" id="{7973CEF1-1C0E-87E1-2310-0C0C9326A9E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602387" y="2802468"/>
            <a:ext cx="456310" cy="457200"/>
          </a:xfrm>
          <a:prstGeom prst="rect">
            <a:avLst/>
          </a:prstGeom>
        </p:spPr>
      </p:pic>
      <p:sp>
        <p:nvSpPr>
          <p:cNvPr id="62" name="Text Placeholder 2">
            <a:extLst>
              <a:ext uri="{FF2B5EF4-FFF2-40B4-BE49-F238E27FC236}">
                <a16:creationId xmlns:a16="http://schemas.microsoft.com/office/drawing/2014/main" id="{797A14CB-FC16-C403-928B-F81FE9307DBC}"/>
              </a:ext>
            </a:extLst>
          </p:cNvPr>
          <p:cNvSpPr txBox="1">
            <a:spLocks/>
          </p:cNvSpPr>
          <p:nvPr/>
        </p:nvSpPr>
        <p:spPr>
          <a:xfrm>
            <a:off x="205330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Engineering</a:t>
            </a:r>
            <a:endParaRPr lang="en-US" sz="1200" b="1">
              <a:solidFill>
                <a:srgbClr val="117865"/>
              </a:solidFill>
              <a:latin typeface="Segoe UI"/>
            </a:endParaRPr>
          </a:p>
        </p:txBody>
      </p:sp>
      <p:sp>
        <p:nvSpPr>
          <p:cNvPr id="63" name="Text Placeholder 2">
            <a:extLst>
              <a:ext uri="{FF2B5EF4-FFF2-40B4-BE49-F238E27FC236}">
                <a16:creationId xmlns:a16="http://schemas.microsoft.com/office/drawing/2014/main" id="{3FF5C04A-7D2B-2F97-0C34-A86F48979D6A}"/>
              </a:ext>
            </a:extLst>
          </p:cNvPr>
          <p:cNvSpPr txBox="1">
            <a:spLocks/>
          </p:cNvSpPr>
          <p:nvPr/>
        </p:nvSpPr>
        <p:spPr>
          <a:xfrm>
            <a:off x="205330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64" name="Picture 63" descr="Synapse Logo">
            <a:extLst>
              <a:ext uri="{FF2B5EF4-FFF2-40B4-BE49-F238E27FC236}">
                <a16:creationId xmlns:a16="http://schemas.microsoft.com/office/drawing/2014/main" id="{B364D6D1-F1EF-45ED-B846-9FD73C190029}"/>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234199" y="2810765"/>
            <a:ext cx="456310" cy="457200"/>
          </a:xfrm>
          <a:prstGeom prst="rect">
            <a:avLst/>
          </a:prstGeom>
        </p:spPr>
      </p:pic>
      <p:sp>
        <p:nvSpPr>
          <p:cNvPr id="65" name="Text Placeholder 2">
            <a:extLst>
              <a:ext uri="{FF2B5EF4-FFF2-40B4-BE49-F238E27FC236}">
                <a16:creationId xmlns:a16="http://schemas.microsoft.com/office/drawing/2014/main" id="{A4430F2C-7097-6FE5-3E82-9E9EE2277E90}"/>
              </a:ext>
            </a:extLst>
          </p:cNvPr>
          <p:cNvSpPr txBox="1">
            <a:spLocks/>
          </p:cNvSpPr>
          <p:nvPr/>
        </p:nvSpPr>
        <p:spPr>
          <a:xfrm>
            <a:off x="3685114"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Warehouse</a:t>
            </a:r>
            <a:endParaRPr lang="en-US" sz="1200" b="1">
              <a:solidFill>
                <a:srgbClr val="117865"/>
              </a:solidFill>
              <a:latin typeface="Segoe UI"/>
            </a:endParaRPr>
          </a:p>
        </p:txBody>
      </p:sp>
      <p:sp>
        <p:nvSpPr>
          <p:cNvPr id="66" name="Text Placeholder 2">
            <a:extLst>
              <a:ext uri="{FF2B5EF4-FFF2-40B4-BE49-F238E27FC236}">
                <a16:creationId xmlns:a16="http://schemas.microsoft.com/office/drawing/2014/main" id="{60F13824-9F17-FFA7-DB5C-5484A4590AF9}"/>
              </a:ext>
            </a:extLst>
          </p:cNvPr>
          <p:cNvSpPr txBox="1">
            <a:spLocks/>
          </p:cNvSpPr>
          <p:nvPr/>
        </p:nvSpPr>
        <p:spPr>
          <a:xfrm>
            <a:off x="3685114"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67" name="Picture 66" descr="Azure AI Logo">
            <a:extLst>
              <a:ext uri="{FF2B5EF4-FFF2-40B4-BE49-F238E27FC236}">
                <a16:creationId xmlns:a16="http://schemas.microsoft.com/office/drawing/2014/main" id="{3EBDBF94-943C-43BB-2730-44A8D3AEB129}"/>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866011" y="2802468"/>
            <a:ext cx="456310" cy="457200"/>
          </a:xfrm>
          <a:prstGeom prst="rect">
            <a:avLst/>
          </a:prstGeom>
        </p:spPr>
      </p:pic>
      <p:sp>
        <p:nvSpPr>
          <p:cNvPr id="68" name="Text Placeholder 2">
            <a:extLst>
              <a:ext uri="{FF2B5EF4-FFF2-40B4-BE49-F238E27FC236}">
                <a16:creationId xmlns:a16="http://schemas.microsoft.com/office/drawing/2014/main" id="{647A88EA-03D6-2788-C4FD-D3DCB18C6222}"/>
              </a:ext>
            </a:extLst>
          </p:cNvPr>
          <p:cNvSpPr txBox="1">
            <a:spLocks/>
          </p:cNvSpPr>
          <p:nvPr/>
        </p:nvSpPr>
        <p:spPr>
          <a:xfrm>
            <a:off x="5316926"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Science</a:t>
            </a:r>
            <a:endParaRPr lang="en-US" sz="1200" b="1">
              <a:solidFill>
                <a:srgbClr val="117865"/>
              </a:solidFill>
              <a:latin typeface="Segoe UI"/>
            </a:endParaRPr>
          </a:p>
        </p:txBody>
      </p:sp>
      <p:sp>
        <p:nvSpPr>
          <p:cNvPr id="69" name="Text Placeholder 2">
            <a:extLst>
              <a:ext uri="{FF2B5EF4-FFF2-40B4-BE49-F238E27FC236}">
                <a16:creationId xmlns:a16="http://schemas.microsoft.com/office/drawing/2014/main" id="{5E041ADF-5DDF-D0E9-3195-31AA5A0D7BBA}"/>
              </a:ext>
            </a:extLst>
          </p:cNvPr>
          <p:cNvSpPr txBox="1">
            <a:spLocks/>
          </p:cNvSpPr>
          <p:nvPr/>
        </p:nvSpPr>
        <p:spPr>
          <a:xfrm>
            <a:off x="5316926"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70" name="Picture 69" descr="Data Explorer Logo">
            <a:extLst>
              <a:ext uri="{FF2B5EF4-FFF2-40B4-BE49-F238E27FC236}">
                <a16:creationId xmlns:a16="http://schemas.microsoft.com/office/drawing/2014/main" id="{7FB5432A-92C0-84C7-B4C7-01895C2988E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497823" y="2790330"/>
            <a:ext cx="456310" cy="457200"/>
          </a:xfrm>
          <a:prstGeom prst="rect">
            <a:avLst/>
          </a:prstGeom>
        </p:spPr>
      </p:pic>
      <p:sp>
        <p:nvSpPr>
          <p:cNvPr id="71" name="Text Placeholder 2">
            <a:extLst>
              <a:ext uri="{FF2B5EF4-FFF2-40B4-BE49-F238E27FC236}">
                <a16:creationId xmlns:a16="http://schemas.microsoft.com/office/drawing/2014/main" id="{8531BC30-84DA-1928-95D0-A2FC404C882B}"/>
              </a:ext>
            </a:extLst>
          </p:cNvPr>
          <p:cNvSpPr txBox="1">
            <a:spLocks/>
          </p:cNvSpPr>
          <p:nvPr/>
        </p:nvSpPr>
        <p:spPr>
          <a:xfrm>
            <a:off x="6948738"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Real Time Analytics</a:t>
            </a:r>
            <a:endParaRPr lang="en-US" sz="1200" b="1">
              <a:solidFill>
                <a:srgbClr val="117865"/>
              </a:solidFill>
              <a:latin typeface="Segoe UI"/>
            </a:endParaRPr>
          </a:p>
        </p:txBody>
      </p:sp>
      <p:sp>
        <p:nvSpPr>
          <p:cNvPr id="72" name="Text Placeholder 2">
            <a:extLst>
              <a:ext uri="{FF2B5EF4-FFF2-40B4-BE49-F238E27FC236}">
                <a16:creationId xmlns:a16="http://schemas.microsoft.com/office/drawing/2014/main" id="{3DF84446-8BD9-D549-3E62-F663E701A096}"/>
              </a:ext>
            </a:extLst>
          </p:cNvPr>
          <p:cNvSpPr txBox="1">
            <a:spLocks/>
          </p:cNvSpPr>
          <p:nvPr/>
        </p:nvSpPr>
        <p:spPr>
          <a:xfrm>
            <a:off x="6948738"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sp>
        <p:nvSpPr>
          <p:cNvPr id="73" name="Text Placeholder 2">
            <a:extLst>
              <a:ext uri="{FF2B5EF4-FFF2-40B4-BE49-F238E27FC236}">
                <a16:creationId xmlns:a16="http://schemas.microsoft.com/office/drawing/2014/main" id="{FB312DA6-AE38-27DE-9680-6CA72788A539}"/>
              </a:ext>
            </a:extLst>
          </p:cNvPr>
          <p:cNvSpPr txBox="1">
            <a:spLocks/>
          </p:cNvSpPr>
          <p:nvPr/>
        </p:nvSpPr>
        <p:spPr>
          <a:xfrm>
            <a:off x="8580550"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Business Intelligence</a:t>
            </a:r>
            <a:endParaRPr lang="en-US" sz="1200" b="1">
              <a:solidFill>
                <a:srgbClr val="117865"/>
              </a:solidFill>
              <a:latin typeface="Segoe UI"/>
            </a:endParaRPr>
          </a:p>
        </p:txBody>
      </p:sp>
      <p:sp>
        <p:nvSpPr>
          <p:cNvPr id="74" name="Text Placeholder 2">
            <a:extLst>
              <a:ext uri="{FF2B5EF4-FFF2-40B4-BE49-F238E27FC236}">
                <a16:creationId xmlns:a16="http://schemas.microsoft.com/office/drawing/2014/main" id="{74D7CE18-B0A0-C46A-08B1-1B39188508FE}"/>
              </a:ext>
            </a:extLst>
          </p:cNvPr>
          <p:cNvSpPr txBox="1">
            <a:spLocks/>
          </p:cNvSpPr>
          <p:nvPr/>
        </p:nvSpPr>
        <p:spPr>
          <a:xfrm>
            <a:off x="8580550"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Power BI</a:t>
            </a:r>
            <a:endParaRPr lang="en-US" sz="1100">
              <a:solidFill>
                <a:srgbClr val="2F2F2F"/>
              </a:solidFill>
              <a:latin typeface="Segoe UI"/>
            </a:endParaRPr>
          </a:p>
        </p:txBody>
      </p:sp>
      <p:sp>
        <p:nvSpPr>
          <p:cNvPr id="75" name="Rounded Rectangle 112">
            <a:extLst>
              <a:ext uri="{FF2B5EF4-FFF2-40B4-BE49-F238E27FC236}">
                <a16:creationId xmlns:a16="http://schemas.microsoft.com/office/drawing/2014/main" id="{57A949CD-D2C6-C725-F11D-6AA60775B080}"/>
              </a:ext>
              <a:ext uri="{C183D7F6-B498-43B3-948B-1728B52AA6E4}">
                <adec:decorative xmlns:adec="http://schemas.microsoft.com/office/drawing/2017/decorative" val="1"/>
              </a:ext>
            </a:extLst>
          </p:cNvPr>
          <p:cNvSpPr/>
          <p:nvPr/>
        </p:nvSpPr>
        <p:spPr bwMode="auto">
          <a:xfrm>
            <a:off x="421490" y="5363354"/>
            <a:ext cx="11349250" cy="78638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Text Placeholder 2">
            <a:extLst>
              <a:ext uri="{FF2B5EF4-FFF2-40B4-BE49-F238E27FC236}">
                <a16:creationId xmlns:a16="http://schemas.microsoft.com/office/drawing/2014/main" id="{4D416BFF-994C-7442-A300-59B8C8724555}"/>
              </a:ext>
            </a:extLst>
          </p:cNvPr>
          <p:cNvSpPr txBox="1">
            <a:spLocks/>
          </p:cNvSpPr>
          <p:nvPr/>
        </p:nvSpPr>
        <p:spPr>
          <a:xfrm>
            <a:off x="3743054" y="54445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UNIFIED</a:t>
            </a:r>
            <a:endParaRPr lang="en-US" sz="1200" b="1">
              <a:solidFill>
                <a:srgbClr val="117865"/>
              </a:solidFill>
              <a:latin typeface="Segoe UI"/>
            </a:endParaRPr>
          </a:p>
        </p:txBody>
      </p:sp>
      <p:sp>
        <p:nvSpPr>
          <p:cNvPr id="77" name="Text Placeholder 2">
            <a:extLst>
              <a:ext uri="{FF2B5EF4-FFF2-40B4-BE49-F238E27FC236}">
                <a16:creationId xmlns:a16="http://schemas.microsoft.com/office/drawing/2014/main" id="{A0F94C52-2809-587E-297F-00E10C6770A4}"/>
              </a:ext>
            </a:extLst>
          </p:cNvPr>
          <p:cNvSpPr txBox="1">
            <a:spLocks/>
          </p:cNvSpPr>
          <p:nvPr/>
        </p:nvSpPr>
        <p:spPr>
          <a:xfrm>
            <a:off x="1418377"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SaaS product experience</a:t>
            </a:r>
            <a:endParaRPr lang="en-US" sz="1100">
              <a:solidFill>
                <a:srgbClr val="2F2F2F"/>
              </a:solidFill>
              <a:latin typeface="Segoe UI"/>
            </a:endParaRPr>
          </a:p>
        </p:txBody>
      </p:sp>
      <p:sp>
        <p:nvSpPr>
          <p:cNvPr id="78" name="Rounded Rectangle 110">
            <a:extLst>
              <a:ext uri="{FF2B5EF4-FFF2-40B4-BE49-F238E27FC236}">
                <a16:creationId xmlns:a16="http://schemas.microsoft.com/office/drawing/2014/main" id="{4E0E5217-5204-E7D6-3C23-AC2D5EA4CE8C}"/>
              </a:ext>
              <a:ext uri="{C183D7F6-B498-43B3-948B-1728B52AA6E4}">
                <adec:decorative xmlns:adec="http://schemas.microsoft.com/office/drawing/2017/decorative" val="1"/>
              </a:ext>
            </a:extLst>
          </p:cNvPr>
          <p:cNvSpPr/>
          <p:nvPr/>
        </p:nvSpPr>
        <p:spPr bwMode="auto">
          <a:xfrm>
            <a:off x="421490" y="4482739"/>
            <a:ext cx="11349249" cy="7895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Picture 78" descr="OneLake Logo">
            <a:extLst>
              <a:ext uri="{FF2B5EF4-FFF2-40B4-BE49-F238E27FC236}">
                <a16:creationId xmlns:a16="http://schemas.microsoft.com/office/drawing/2014/main" id="{A5B9C2E9-CFEB-BF54-1C40-D10A62204F6A}"/>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708849" y="4728378"/>
            <a:ext cx="285237" cy="285795"/>
          </a:xfrm>
          <a:prstGeom prst="rect">
            <a:avLst/>
          </a:prstGeom>
        </p:spPr>
      </p:pic>
      <p:sp>
        <p:nvSpPr>
          <p:cNvPr id="80" name="Text Placeholder 2">
            <a:extLst>
              <a:ext uri="{FF2B5EF4-FFF2-40B4-BE49-F238E27FC236}">
                <a16:creationId xmlns:a16="http://schemas.microsoft.com/office/drawing/2014/main" id="{A763C766-5774-11B2-E4A3-51144EDA1110}"/>
              </a:ext>
            </a:extLst>
          </p:cNvPr>
          <p:cNvSpPr txBox="1">
            <a:spLocks/>
          </p:cNvSpPr>
          <p:nvPr/>
        </p:nvSpPr>
        <p:spPr>
          <a:xfrm>
            <a:off x="1165092" y="4636933"/>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b="1">
                <a:solidFill>
                  <a:srgbClr val="117865"/>
                </a:solidFill>
                <a:latin typeface="Segoe UI" panose="020B0502040204020203" pitchFamily="34" charset="0"/>
              </a:rPr>
              <a:t>Unified data foundation</a:t>
            </a:r>
            <a:endParaRPr lang="en-US" sz="1200" b="1">
              <a:solidFill>
                <a:srgbClr val="117865"/>
              </a:solidFill>
              <a:latin typeface="Segoe UI"/>
            </a:endParaRPr>
          </a:p>
        </p:txBody>
      </p:sp>
      <p:sp>
        <p:nvSpPr>
          <p:cNvPr id="81" name="Text Placeholder 2">
            <a:extLst>
              <a:ext uri="{FF2B5EF4-FFF2-40B4-BE49-F238E27FC236}">
                <a16:creationId xmlns:a16="http://schemas.microsoft.com/office/drawing/2014/main" id="{369D37D5-F818-5D5E-6318-6A5A4FFB28C8}"/>
              </a:ext>
            </a:extLst>
          </p:cNvPr>
          <p:cNvSpPr txBox="1">
            <a:spLocks/>
          </p:cNvSpPr>
          <p:nvPr/>
        </p:nvSpPr>
        <p:spPr>
          <a:xfrm>
            <a:off x="1165094" y="4826966"/>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a:solidFill>
                  <a:srgbClr val="2F2F2F"/>
                </a:solidFill>
                <a:latin typeface="Segoe UI" panose="020B0502040204020203" pitchFamily="34" charset="0"/>
              </a:rPr>
              <a:t>OneLake</a:t>
            </a:r>
            <a:endParaRPr lang="en-US" sz="1100">
              <a:solidFill>
                <a:srgbClr val="2F2F2F"/>
              </a:solidFill>
              <a:latin typeface="Segoe UI"/>
            </a:endParaRPr>
          </a:p>
        </p:txBody>
      </p:sp>
      <p:pic>
        <p:nvPicPr>
          <p:cNvPr id="82" name="Picture 81" descr="A picture containing graphics, colorfulness, graphic design, creativity&#10;&#10;Description automatically generated">
            <a:extLst>
              <a:ext uri="{FF2B5EF4-FFF2-40B4-BE49-F238E27FC236}">
                <a16:creationId xmlns:a16="http://schemas.microsoft.com/office/drawing/2014/main" id="{816CE10D-824F-0B47-2C42-63450A1F2F2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637950" y="2744610"/>
            <a:ext cx="557897" cy="557897"/>
          </a:xfrm>
          <a:prstGeom prst="rect">
            <a:avLst/>
          </a:prstGeom>
        </p:spPr>
      </p:pic>
      <p:sp>
        <p:nvSpPr>
          <p:cNvPr id="83" name="Text Placeholder 2">
            <a:extLst>
              <a:ext uri="{FF2B5EF4-FFF2-40B4-BE49-F238E27FC236}">
                <a16:creationId xmlns:a16="http://schemas.microsoft.com/office/drawing/2014/main" id="{73C57F9E-D58D-7C41-01F4-0F3FE141B3C9}"/>
              </a:ext>
            </a:extLst>
          </p:cNvPr>
          <p:cNvSpPr txBox="1">
            <a:spLocks/>
          </p:cNvSpPr>
          <p:nvPr/>
        </p:nvSpPr>
        <p:spPr>
          <a:xfrm>
            <a:off x="1021236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Observability</a:t>
            </a:r>
            <a:endParaRPr lang="en-US" sz="1200" b="1">
              <a:solidFill>
                <a:srgbClr val="117865"/>
              </a:solidFill>
              <a:latin typeface="Segoe UI"/>
            </a:endParaRPr>
          </a:p>
        </p:txBody>
      </p:sp>
      <p:sp>
        <p:nvSpPr>
          <p:cNvPr id="84" name="Text Placeholder 2">
            <a:extLst>
              <a:ext uri="{FF2B5EF4-FFF2-40B4-BE49-F238E27FC236}">
                <a16:creationId xmlns:a16="http://schemas.microsoft.com/office/drawing/2014/main" id="{092634E2-6BA4-78AF-F552-20E8B9DC4E0E}"/>
              </a:ext>
            </a:extLst>
          </p:cNvPr>
          <p:cNvSpPr txBox="1">
            <a:spLocks/>
          </p:cNvSpPr>
          <p:nvPr/>
        </p:nvSpPr>
        <p:spPr>
          <a:xfrm>
            <a:off x="1021236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Data Activator</a:t>
            </a:r>
          </a:p>
        </p:txBody>
      </p:sp>
      <p:sp>
        <p:nvSpPr>
          <p:cNvPr id="85" name="Text Placeholder 2">
            <a:extLst>
              <a:ext uri="{FF2B5EF4-FFF2-40B4-BE49-F238E27FC236}">
                <a16:creationId xmlns:a16="http://schemas.microsoft.com/office/drawing/2014/main" id="{9DD4A58C-D887-4FED-9232-DA1199278663}"/>
              </a:ext>
            </a:extLst>
          </p:cNvPr>
          <p:cNvSpPr txBox="1">
            <a:spLocks/>
          </p:cNvSpPr>
          <p:nvPr/>
        </p:nvSpPr>
        <p:spPr>
          <a:xfrm>
            <a:off x="3880853"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Security and governance</a:t>
            </a:r>
            <a:endParaRPr lang="en-US" sz="1100">
              <a:solidFill>
                <a:srgbClr val="2F2F2F"/>
              </a:solidFill>
              <a:latin typeface="Segoe UI"/>
            </a:endParaRPr>
          </a:p>
        </p:txBody>
      </p:sp>
      <p:sp>
        <p:nvSpPr>
          <p:cNvPr id="86" name="Text Placeholder 2">
            <a:extLst>
              <a:ext uri="{FF2B5EF4-FFF2-40B4-BE49-F238E27FC236}">
                <a16:creationId xmlns:a16="http://schemas.microsoft.com/office/drawing/2014/main" id="{A8E21AE5-6746-7F24-991E-FF52FE29EB9A}"/>
              </a:ext>
            </a:extLst>
          </p:cNvPr>
          <p:cNvSpPr txBox="1">
            <a:spLocks/>
          </p:cNvSpPr>
          <p:nvPr/>
        </p:nvSpPr>
        <p:spPr>
          <a:xfrm>
            <a:off x="6343329"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Compute and storage</a:t>
            </a:r>
            <a:endParaRPr lang="en-US" sz="1100">
              <a:solidFill>
                <a:srgbClr val="2F2F2F"/>
              </a:solidFill>
              <a:latin typeface="Segoe UI"/>
            </a:endParaRPr>
          </a:p>
        </p:txBody>
      </p:sp>
      <p:sp>
        <p:nvSpPr>
          <p:cNvPr id="87" name="Text Placeholder 2">
            <a:extLst>
              <a:ext uri="{FF2B5EF4-FFF2-40B4-BE49-F238E27FC236}">
                <a16:creationId xmlns:a16="http://schemas.microsoft.com/office/drawing/2014/main" id="{EBB07E42-756E-DC47-138D-B64C5C454082}"/>
              </a:ext>
            </a:extLst>
          </p:cNvPr>
          <p:cNvSpPr txBox="1">
            <a:spLocks/>
          </p:cNvSpPr>
          <p:nvPr/>
        </p:nvSpPr>
        <p:spPr>
          <a:xfrm>
            <a:off x="8805805"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Business model</a:t>
            </a:r>
            <a:endParaRPr lang="en-US" sz="1100">
              <a:solidFill>
                <a:srgbClr val="2F2F2F"/>
              </a:solidFill>
              <a:latin typeface="Segoe UI"/>
            </a:endParaRPr>
          </a:p>
        </p:txBody>
      </p:sp>
      <p:cxnSp>
        <p:nvCxnSpPr>
          <p:cNvPr id="88" name="Straight Connector 87">
            <a:extLst>
              <a:ext uri="{FF2B5EF4-FFF2-40B4-BE49-F238E27FC236}">
                <a16:creationId xmlns:a16="http://schemas.microsoft.com/office/drawing/2014/main" id="{6438D9F3-730B-D16F-55C0-03DD1A5048DC}"/>
              </a:ext>
              <a:ext uri="{C183D7F6-B498-43B3-948B-1728B52AA6E4}">
                <adec:decorative xmlns:adec="http://schemas.microsoft.com/office/drawing/2017/decorative" val="1"/>
              </a:ext>
            </a:extLst>
          </p:cNvPr>
          <p:cNvCxnSpPr>
            <a:cxnSpLocks/>
          </p:cNvCxnSpPr>
          <p:nvPr/>
        </p:nvCxnSpPr>
        <p:spPr>
          <a:xfrm>
            <a:off x="3631574" y="5806295"/>
            <a:ext cx="0" cy="187054"/>
          </a:xfrm>
          <a:prstGeom prst="line">
            <a:avLst/>
          </a:prstGeom>
          <a:noFill/>
          <a:ln w="28575" cap="flat" cmpd="sng" algn="ctr">
            <a:solidFill>
              <a:srgbClr val="117865"/>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35C182F4-6ACC-5653-95B5-F67CB51E4A42}"/>
              </a:ext>
              <a:ext uri="{C183D7F6-B498-43B3-948B-1728B52AA6E4}">
                <adec:decorative xmlns:adec="http://schemas.microsoft.com/office/drawing/2017/decorative" val="1"/>
              </a:ext>
            </a:extLst>
          </p:cNvPr>
          <p:cNvCxnSpPr>
            <a:cxnSpLocks/>
          </p:cNvCxnSpPr>
          <p:nvPr/>
        </p:nvCxnSpPr>
        <p:spPr>
          <a:xfrm>
            <a:off x="6094050" y="5806295"/>
            <a:ext cx="0" cy="187054"/>
          </a:xfrm>
          <a:prstGeom prst="line">
            <a:avLst/>
          </a:prstGeom>
          <a:noFill/>
          <a:ln w="28575" cap="flat" cmpd="sng" algn="ctr">
            <a:solidFill>
              <a:srgbClr val="117865"/>
            </a:solidFill>
            <a:prstDash val="solid"/>
            <a:headEnd type="none" w="lg" len="med"/>
            <a:tailEnd type="none" w="lg" len="med"/>
          </a:ln>
          <a:effectLst/>
        </p:spPr>
      </p:cxnSp>
      <p:cxnSp>
        <p:nvCxnSpPr>
          <p:cNvPr id="90" name="Straight Connector 89">
            <a:extLst>
              <a:ext uri="{FF2B5EF4-FFF2-40B4-BE49-F238E27FC236}">
                <a16:creationId xmlns:a16="http://schemas.microsoft.com/office/drawing/2014/main" id="{E7850105-96DF-115C-AD47-ECDDA9E7C981}"/>
              </a:ext>
              <a:ext uri="{C183D7F6-B498-43B3-948B-1728B52AA6E4}">
                <adec:decorative xmlns:adec="http://schemas.microsoft.com/office/drawing/2017/decorative" val="1"/>
              </a:ext>
            </a:extLst>
          </p:cNvPr>
          <p:cNvCxnSpPr>
            <a:cxnSpLocks/>
          </p:cNvCxnSpPr>
          <p:nvPr/>
        </p:nvCxnSpPr>
        <p:spPr>
          <a:xfrm>
            <a:off x="8556526" y="5806295"/>
            <a:ext cx="0" cy="187054"/>
          </a:xfrm>
          <a:prstGeom prst="line">
            <a:avLst/>
          </a:prstGeom>
          <a:noFill/>
          <a:ln w="28575" cap="flat" cmpd="sng" algn="ctr">
            <a:solidFill>
              <a:srgbClr val="117865"/>
            </a:solidFill>
            <a:prstDash val="solid"/>
            <a:headEnd type="none" w="lg" len="med"/>
            <a:tailEnd type="none" w="lg" len="med"/>
          </a:ln>
          <a:effectLst/>
        </p:spPr>
      </p:cxnSp>
    </p:spTree>
    <p:extLst>
      <p:ext uri="{BB962C8B-B14F-4D97-AF65-F5344CB8AC3E}">
        <p14:creationId xmlns:p14="http://schemas.microsoft.com/office/powerpoint/2010/main" val="1249801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A436508-F983-9A20-38B5-E510ED6DF3F8}"/>
              </a:ext>
              <a:ext uri="{C183D7F6-B498-43B3-948B-1728B52AA6E4}">
                <adec:decorative xmlns:adec="http://schemas.microsoft.com/office/drawing/2017/decorative" val="1"/>
              </a:ext>
            </a:extLst>
          </p:cNvPr>
          <p:cNvSpPr/>
          <p:nvPr/>
        </p:nvSpPr>
        <p:spPr bwMode="auto">
          <a:xfrm>
            <a:off x="341983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718B01A-E404-CFF0-74EA-54E4725C9253}"/>
              </a:ext>
              <a:ext uri="{C183D7F6-B498-43B3-948B-1728B52AA6E4}">
                <adec:decorative xmlns:adec="http://schemas.microsoft.com/office/drawing/2017/decorative" val="1"/>
              </a:ext>
            </a:extLst>
          </p:cNvPr>
          <p:cNvSpPr/>
          <p:nvPr/>
        </p:nvSpPr>
        <p:spPr bwMode="auto">
          <a:xfrm>
            <a:off x="6264527"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7CE75091-4BA2-D54D-FB62-9175AC4BC12C}"/>
              </a:ext>
              <a:ext uri="{C183D7F6-B498-43B3-948B-1728B52AA6E4}">
                <adec:decorative xmlns:adec="http://schemas.microsoft.com/office/drawing/2017/decorative" val="1"/>
              </a:ext>
            </a:extLst>
          </p:cNvPr>
          <p:cNvSpPr/>
          <p:nvPr/>
        </p:nvSpPr>
        <p:spPr bwMode="auto">
          <a:xfrm>
            <a:off x="9039835"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EB74CD7F-7567-FE52-603D-2E195F8B2C27}"/>
              </a:ext>
            </a:extLst>
          </p:cNvPr>
          <p:cNvSpPr txBox="1">
            <a:spLocks/>
          </p:cNvSpPr>
          <p:nvPr/>
        </p:nvSpPr>
        <p:spPr>
          <a:xfrm>
            <a:off x="351667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35" name="Text Placeholder 4">
            <a:extLst>
              <a:ext uri="{FF2B5EF4-FFF2-40B4-BE49-F238E27FC236}">
                <a16:creationId xmlns:a16="http://schemas.microsoft.com/office/drawing/2014/main" id="{8CC92792-6BC5-C0DD-EC9A-B61ABC797D73}"/>
              </a:ext>
            </a:extLst>
          </p:cNvPr>
          <p:cNvSpPr txBox="1">
            <a:spLocks/>
          </p:cNvSpPr>
          <p:nvPr/>
        </p:nvSpPr>
        <p:spPr>
          <a:xfrm>
            <a:off x="6359361"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38" name="Text Placeholder 4">
            <a:extLst>
              <a:ext uri="{FF2B5EF4-FFF2-40B4-BE49-F238E27FC236}">
                <a16:creationId xmlns:a16="http://schemas.microsoft.com/office/drawing/2014/main" id="{88B2C203-1B85-374B-CB79-8CF97E21EBE7}"/>
              </a:ext>
            </a:extLst>
          </p:cNvPr>
          <p:cNvSpPr txBox="1">
            <a:spLocks/>
          </p:cNvSpPr>
          <p:nvPr/>
        </p:nvSpPr>
        <p:spPr>
          <a:xfrm>
            <a:off x="918438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p:txBody>
      </p:sp>
      <p:sp>
        <p:nvSpPr>
          <p:cNvPr id="91" name="Rectangle: Rounded Corners 90">
            <a:extLst>
              <a:ext uri="{FF2B5EF4-FFF2-40B4-BE49-F238E27FC236}">
                <a16:creationId xmlns:a16="http://schemas.microsoft.com/office/drawing/2014/main" id="{63E92BBA-4D13-35D9-C275-6E524113C837}"/>
              </a:ext>
              <a:ext uri="{C183D7F6-B498-43B3-948B-1728B52AA6E4}">
                <adec:decorative xmlns:adec="http://schemas.microsoft.com/office/drawing/2017/decorative" val="1"/>
              </a:ext>
            </a:extLst>
          </p:cNvPr>
          <p:cNvSpPr/>
          <p:nvPr/>
        </p:nvSpPr>
        <p:spPr bwMode="auto">
          <a:xfrm>
            <a:off x="538311" y="5780605"/>
            <a:ext cx="11071077" cy="956189"/>
          </a:xfrm>
          <a:prstGeom prst="roundRect">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1B1E98E6-AB76-EC10-04C8-38A4D8980D1B}"/>
              </a:ext>
              <a:ext uri="{C183D7F6-B498-43B3-948B-1728B52AA6E4}">
                <adec:decorative xmlns:adec="http://schemas.microsoft.com/office/drawing/2017/decorative" val="1"/>
              </a:ext>
            </a:extLst>
          </p:cNvPr>
          <p:cNvSpPr/>
          <p:nvPr/>
        </p:nvSpPr>
        <p:spPr bwMode="auto">
          <a:xfrm>
            <a:off x="58420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66180C25-F535-8B26-A029-A5894438A72F}"/>
              </a:ext>
            </a:extLst>
          </p:cNvPr>
          <p:cNvSpPr>
            <a:spLocks noGrp="1"/>
          </p:cNvSpPr>
          <p:nvPr>
            <p:ph type="body" sz="quarter" idx="16"/>
          </p:nvPr>
        </p:nvSpPr>
        <p:spPr>
          <a:xfrm>
            <a:off x="584200" y="1257530"/>
            <a:ext cx="2532063" cy="215444"/>
          </a:xfrm>
        </p:spPr>
        <p:txBody>
          <a:bodyPr/>
          <a:lstStyle/>
          <a:p>
            <a:pPr algn="ctr"/>
            <a:r>
              <a:rPr lang="en-US" sz="1400"/>
              <a:t>Data Engineers</a:t>
            </a:r>
          </a:p>
        </p:txBody>
      </p:sp>
      <p:sp>
        <p:nvSpPr>
          <p:cNvPr id="5" name="Text Placeholder 4">
            <a:extLst>
              <a:ext uri="{FF2B5EF4-FFF2-40B4-BE49-F238E27FC236}">
                <a16:creationId xmlns:a16="http://schemas.microsoft.com/office/drawing/2014/main" id="{F5B127C4-26BF-9CCC-99F6-06FF6A448413}"/>
              </a:ext>
            </a:extLst>
          </p:cNvPr>
          <p:cNvSpPr>
            <a:spLocks noGrp="1"/>
          </p:cNvSpPr>
          <p:nvPr>
            <p:ph type="body" sz="quarter" idx="14"/>
          </p:nvPr>
        </p:nvSpPr>
        <p:spPr>
          <a:xfrm>
            <a:off x="691209"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lIns="91440" tIns="91440" rIns="91440" bIns="91440">
            <a:noAutofit/>
          </a:body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Execute faster </a:t>
            </a:r>
            <a:r>
              <a:rPr kumimoji="0" lang="en-US" sz="900" b="0" i="0" u="none" strike="noStrike" kern="1200" cap="none" spc="-20" normalizeH="0" noProof="0">
                <a:ln>
                  <a:noFill/>
                </a:ln>
                <a:solidFill>
                  <a:srgbClr val="000000"/>
                </a:solidFill>
                <a:effectLst/>
                <a:uLnTx/>
                <a:uFillTx/>
                <a:latin typeface="Segoe UI"/>
                <a:ea typeface="+mn-ea"/>
                <a:cs typeface="+mn-cs"/>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Streamline your work </a:t>
            </a:r>
            <a:r>
              <a:rPr kumimoji="0" lang="en-US" sz="900" b="0" i="0" u="none" strike="noStrike" kern="1200" cap="none" spc="-20" normalizeH="0" noProof="0">
                <a:ln>
                  <a:noFill/>
                </a:ln>
                <a:solidFill>
                  <a:srgbClr val="000000"/>
                </a:solidFill>
                <a:effectLst/>
                <a:uLnTx/>
                <a:uFillTx/>
                <a:latin typeface="Segoe UI"/>
                <a:ea typeface="+mn-ea"/>
                <a:cs typeface="+mn-cs"/>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Reduce costly data replication </a:t>
            </a:r>
            <a:r>
              <a:rPr kumimoji="0" lang="en-US" sz="900" b="0" i="0" u="none" strike="noStrike" kern="1200" cap="none" spc="-20" normalizeH="0" noProof="0">
                <a:ln>
                  <a:noFill/>
                </a:ln>
                <a:solidFill>
                  <a:srgbClr val="000000"/>
                </a:solidFill>
                <a:effectLst/>
                <a:uLnTx/>
                <a:uFillTx/>
                <a:latin typeface="Segoe UI"/>
                <a:ea typeface="+mn-ea"/>
                <a:cs typeface="+mn-cs"/>
              </a:rPr>
              <a:t>and movement with the ability to produce base datasets that can serve data analysts and data scientists without needing to build pipelines</a:t>
            </a:r>
          </a:p>
        </p:txBody>
      </p:sp>
      <p:sp>
        <p:nvSpPr>
          <p:cNvPr id="45" name="Text Placeholder 4">
            <a:extLst>
              <a:ext uri="{FF2B5EF4-FFF2-40B4-BE49-F238E27FC236}">
                <a16:creationId xmlns:a16="http://schemas.microsoft.com/office/drawing/2014/main" id="{0B300F07-0F7E-E8E4-F07E-E016D91E57B3}"/>
              </a:ext>
            </a:extLst>
          </p:cNvPr>
          <p:cNvSpPr txBox="1">
            <a:spLocks/>
          </p:cNvSpPr>
          <p:nvPr/>
        </p:nvSpPr>
        <p:spPr>
          <a:xfrm>
            <a:off x="691208" y="4144795"/>
            <a:ext cx="2334099"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8" name="Graphic 17">
            <a:extLst>
              <a:ext uri="{FF2B5EF4-FFF2-40B4-BE49-F238E27FC236}">
                <a16:creationId xmlns:a16="http://schemas.microsoft.com/office/drawing/2014/main" id="{B9BFA1DD-54F3-EFF7-4768-B0CCE570531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71098" y="4935395"/>
            <a:ext cx="320040" cy="320040"/>
          </a:xfrm>
          <a:prstGeom prst="rect">
            <a:avLst/>
          </a:prstGeom>
        </p:spPr>
      </p:pic>
      <p:pic>
        <p:nvPicPr>
          <p:cNvPr id="14" name="Graphic 13">
            <a:extLst>
              <a:ext uri="{FF2B5EF4-FFF2-40B4-BE49-F238E27FC236}">
                <a16:creationId xmlns:a16="http://schemas.microsoft.com/office/drawing/2014/main" id="{9F140368-2745-09E2-1230-909338773241}"/>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38810" y="4439826"/>
            <a:ext cx="274320" cy="274320"/>
          </a:xfrm>
          <a:prstGeom prst="rect">
            <a:avLst/>
          </a:prstGeom>
        </p:spPr>
      </p:pic>
      <p:pic>
        <p:nvPicPr>
          <p:cNvPr id="17" name="Graphic 16">
            <a:extLst>
              <a:ext uri="{FF2B5EF4-FFF2-40B4-BE49-F238E27FC236}">
                <a16:creationId xmlns:a16="http://schemas.microsoft.com/office/drawing/2014/main" id="{E6CEF1AC-7A42-E67E-A89F-2249EA26EA3C}"/>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305388" y="4439826"/>
            <a:ext cx="274320" cy="274320"/>
          </a:xfrm>
          <a:prstGeom prst="rect">
            <a:avLst/>
          </a:prstGeom>
        </p:spPr>
      </p:pic>
      <p:pic>
        <p:nvPicPr>
          <p:cNvPr id="30" name="Graphic 29">
            <a:extLst>
              <a:ext uri="{FF2B5EF4-FFF2-40B4-BE49-F238E27FC236}">
                <a16:creationId xmlns:a16="http://schemas.microsoft.com/office/drawing/2014/main" id="{98176BF9-7047-D87D-9D7A-0990365C6B52}"/>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7380" y="4965875"/>
            <a:ext cx="274320" cy="274320"/>
          </a:xfrm>
          <a:prstGeom prst="rect">
            <a:avLst/>
          </a:prstGeom>
        </p:spPr>
      </p:pic>
      <p:sp>
        <p:nvSpPr>
          <p:cNvPr id="8" name="Text Placeholder 7">
            <a:extLst>
              <a:ext uri="{FF2B5EF4-FFF2-40B4-BE49-F238E27FC236}">
                <a16:creationId xmlns:a16="http://schemas.microsoft.com/office/drawing/2014/main" id="{DAD7CB93-AEC7-2637-2196-1C61339A132F}"/>
              </a:ext>
            </a:extLst>
          </p:cNvPr>
          <p:cNvSpPr>
            <a:spLocks noGrp="1"/>
          </p:cNvSpPr>
          <p:nvPr>
            <p:ph type="body" sz="quarter" idx="17"/>
          </p:nvPr>
        </p:nvSpPr>
        <p:spPr>
          <a:xfrm>
            <a:off x="3413125" y="1257530"/>
            <a:ext cx="2533650" cy="215444"/>
          </a:xfrm>
        </p:spPr>
        <p:txBody>
          <a:bodyPr/>
          <a:lstStyle/>
          <a:p>
            <a:pPr algn="ctr"/>
            <a:r>
              <a:rPr lang="en-US" sz="1400"/>
              <a:t>Data Scientists</a:t>
            </a:r>
          </a:p>
        </p:txBody>
      </p:sp>
      <p:sp>
        <p:nvSpPr>
          <p:cNvPr id="46" name="Text Placeholder 5">
            <a:extLst>
              <a:ext uri="{FF2B5EF4-FFF2-40B4-BE49-F238E27FC236}">
                <a16:creationId xmlns:a16="http://schemas.microsoft.com/office/drawing/2014/main" id="{7F31CE3D-5060-914B-E2F0-439284C56466}"/>
              </a:ext>
            </a:extLst>
          </p:cNvPr>
          <p:cNvSpPr txBox="1">
            <a:spLocks/>
          </p:cNvSpPr>
          <p:nvPr/>
        </p:nvSpPr>
        <p:spPr>
          <a:xfrm>
            <a:off x="3520133"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28" name="Picture 4">
            <a:extLst>
              <a:ext uri="{FF2B5EF4-FFF2-40B4-BE49-F238E27FC236}">
                <a16:creationId xmlns:a16="http://schemas.microsoft.com/office/drawing/2014/main" id="{8F92C80E-9482-4DA8-3C36-1B3D51D5237E}"/>
              </a:ext>
              <a:ext uri="{C183D7F6-B498-43B3-948B-1728B52AA6E4}">
                <adec:decorative xmlns:adec="http://schemas.microsoft.com/office/drawing/2017/decorative" val="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141751" y="46019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B4F3B300-4726-56D1-BC2C-8FF82F7FD56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952313" y="4589510"/>
            <a:ext cx="320040" cy="320040"/>
          </a:xfrm>
          <a:prstGeom prst="rect">
            <a:avLst/>
          </a:prstGeom>
        </p:spPr>
      </p:pic>
      <p:sp>
        <p:nvSpPr>
          <p:cNvPr id="9" name="Text Placeholder 8">
            <a:extLst>
              <a:ext uri="{FF2B5EF4-FFF2-40B4-BE49-F238E27FC236}">
                <a16:creationId xmlns:a16="http://schemas.microsoft.com/office/drawing/2014/main" id="{7F9832A6-4430-6A74-0ED0-E92869749B06}"/>
              </a:ext>
            </a:extLst>
          </p:cNvPr>
          <p:cNvSpPr>
            <a:spLocks noGrp="1"/>
          </p:cNvSpPr>
          <p:nvPr>
            <p:ph type="body" sz="quarter" idx="18"/>
          </p:nvPr>
        </p:nvSpPr>
        <p:spPr>
          <a:xfrm>
            <a:off x="6244208" y="1257530"/>
            <a:ext cx="2532063" cy="215444"/>
          </a:xfrm>
        </p:spPr>
        <p:txBody>
          <a:bodyPr/>
          <a:lstStyle/>
          <a:p>
            <a:pPr algn="ctr"/>
            <a:r>
              <a:rPr lang="en-US" sz="1400"/>
              <a:t>Data Analysts</a:t>
            </a:r>
          </a:p>
        </p:txBody>
      </p:sp>
      <p:sp>
        <p:nvSpPr>
          <p:cNvPr id="47" name="Text Placeholder 9">
            <a:extLst>
              <a:ext uri="{FF2B5EF4-FFF2-40B4-BE49-F238E27FC236}">
                <a16:creationId xmlns:a16="http://schemas.microsoft.com/office/drawing/2014/main" id="{BA188810-5A6C-F5DF-02BB-17B26739E6B5}"/>
              </a:ext>
            </a:extLst>
          </p:cNvPr>
          <p:cNvSpPr txBox="1">
            <a:spLocks/>
          </p:cNvSpPr>
          <p:nvPr/>
        </p:nvSpPr>
        <p:spPr>
          <a:xfrm>
            <a:off x="6351216"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2A7B9FB1-4310-7012-7DA3-5295A9D677B5}"/>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22506" y="4612370"/>
            <a:ext cx="274320" cy="274320"/>
          </a:xfrm>
          <a:prstGeom prst="rect">
            <a:avLst/>
          </a:prstGeom>
        </p:spPr>
      </p:pic>
      <p:sp>
        <p:nvSpPr>
          <p:cNvPr id="11" name="Text Placeholder 10">
            <a:extLst>
              <a:ext uri="{FF2B5EF4-FFF2-40B4-BE49-F238E27FC236}">
                <a16:creationId xmlns:a16="http://schemas.microsoft.com/office/drawing/2014/main" id="{60AF3533-6198-BAE2-A2C1-E1D392205E56}"/>
              </a:ext>
            </a:extLst>
          </p:cNvPr>
          <p:cNvSpPr>
            <a:spLocks noGrp="1"/>
          </p:cNvSpPr>
          <p:nvPr>
            <p:ph type="body" sz="quarter" idx="20"/>
          </p:nvPr>
        </p:nvSpPr>
        <p:spPr>
          <a:xfrm>
            <a:off x="9073133" y="1257530"/>
            <a:ext cx="2533650" cy="215444"/>
          </a:xfrm>
        </p:spPr>
        <p:txBody>
          <a:bodyPr/>
          <a:lstStyle/>
          <a:p>
            <a:pPr algn="ctr"/>
            <a:r>
              <a:rPr lang="en-US" sz="1400"/>
              <a:t>Data Citizens</a:t>
            </a:r>
          </a:p>
        </p:txBody>
      </p:sp>
      <p:sp>
        <p:nvSpPr>
          <p:cNvPr id="48" name="Text Placeholder 11">
            <a:extLst>
              <a:ext uri="{FF2B5EF4-FFF2-40B4-BE49-F238E27FC236}">
                <a16:creationId xmlns:a16="http://schemas.microsoft.com/office/drawing/2014/main" id="{7E040226-A8AF-5F12-D8A3-572198EEEAAB}"/>
              </a:ext>
            </a:extLst>
          </p:cNvPr>
          <p:cNvSpPr txBox="1">
            <a:spLocks/>
          </p:cNvSpPr>
          <p:nvPr/>
        </p:nvSpPr>
        <p:spPr>
          <a:xfrm>
            <a:off x="9180141"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a:extLst>
              <a:ext uri="{FF2B5EF4-FFF2-40B4-BE49-F238E27FC236}">
                <a16:creationId xmlns:a16="http://schemas.microsoft.com/office/drawing/2014/main" id="{657A7029-A549-125B-863C-C88033E2979B}"/>
              </a:ext>
              <a:ext uri="{C183D7F6-B498-43B3-948B-1728B52AA6E4}">
                <adec:decorative xmlns:adec="http://schemas.microsoft.com/office/drawing/2017/decorative" val="1"/>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830470" y="459872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41">
            <a:extLst>
              <a:ext uri="{FF2B5EF4-FFF2-40B4-BE49-F238E27FC236}">
                <a16:creationId xmlns:a16="http://schemas.microsoft.com/office/drawing/2014/main" id="{44F2E6C4-AE0C-7AEA-3DE9-4632B010C00E}"/>
              </a:ext>
              <a:ext uri="{C183D7F6-B498-43B3-948B-1728B52AA6E4}">
                <adec:decorative xmlns:adec="http://schemas.microsoft.com/office/drawing/2017/decorative" val="1"/>
              </a:ext>
            </a:extLst>
          </p:cNvPr>
          <p:cNvCxnSpPr>
            <a:cxnSpLocks/>
          </p:cNvCxnSpPr>
          <p:nvPr/>
        </p:nvCxnSpPr>
        <p:spPr>
          <a:xfrm>
            <a:off x="2797623"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41">
            <a:extLst>
              <a:ext uri="{FF2B5EF4-FFF2-40B4-BE49-F238E27FC236}">
                <a16:creationId xmlns:a16="http://schemas.microsoft.com/office/drawing/2014/main" id="{D6B185D1-0DC2-7744-EB02-30151C34C285}"/>
              </a:ext>
              <a:ext uri="{C183D7F6-B498-43B3-948B-1728B52AA6E4}">
                <adec:decorative xmlns:adec="http://schemas.microsoft.com/office/drawing/2017/decorative" val="1"/>
              </a:ext>
            </a:extLst>
          </p:cNvPr>
          <p:cNvCxnSpPr>
            <a:cxnSpLocks/>
          </p:cNvCxnSpPr>
          <p:nvPr/>
        </p:nvCxnSpPr>
        <p:spPr>
          <a:xfrm>
            <a:off x="5593080"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60E49F7A-DABE-1F3D-5281-1A234DC7F76B}"/>
              </a:ext>
              <a:ext uri="{C183D7F6-B498-43B3-948B-1728B52AA6E4}">
                <adec:decorative xmlns:adec="http://schemas.microsoft.com/office/drawing/2017/decorative" val="1"/>
              </a:ext>
            </a:extLst>
          </p:cNvPr>
          <p:cNvCxnSpPr>
            <a:cxnSpLocks/>
          </p:cNvCxnSpPr>
          <p:nvPr/>
        </p:nvCxnSpPr>
        <p:spPr>
          <a:xfrm>
            <a:off x="8455535"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553A6ED-8CC0-2B6F-AFA4-64CDFAC0FBB7}"/>
              </a:ext>
              <a:ext uri="{C183D7F6-B498-43B3-948B-1728B52AA6E4}">
                <adec:decorative xmlns:adec="http://schemas.microsoft.com/office/drawing/2017/decorative" val="1"/>
              </a:ext>
            </a:extLst>
          </p:cNvPr>
          <p:cNvCxnSpPr>
            <a:cxnSpLocks/>
          </p:cNvCxnSpPr>
          <p:nvPr/>
        </p:nvCxnSpPr>
        <p:spPr>
          <a:xfrm rot="5400000" flipH="1" flipV="1">
            <a:off x="4874245" y="2739721"/>
            <a:ext cx="13941" cy="5541228"/>
          </a:xfrm>
          <a:prstGeom prst="bentConnector4">
            <a:avLst>
              <a:gd name="adj1" fmla="val -1326210"/>
              <a:gd name="adj2" fmla="val 99993"/>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82" name="Rectangle 47">
            <a:extLst>
              <a:ext uri="{FF2B5EF4-FFF2-40B4-BE49-F238E27FC236}">
                <a16:creationId xmlns:a16="http://schemas.microsoft.com/office/drawing/2014/main" id="{403B5B9F-1F00-8984-DC45-6C517987C3E6}"/>
              </a:ext>
            </a:extLst>
          </p:cNvPr>
          <p:cNvSpPr/>
          <p:nvPr/>
        </p:nvSpPr>
        <p:spPr>
          <a:xfrm>
            <a:off x="2896176"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 </a:t>
            </a:r>
          </a:p>
        </p:txBody>
      </p:sp>
      <p:sp>
        <p:nvSpPr>
          <p:cNvPr id="85" name="Rectangle 48">
            <a:extLst>
              <a:ext uri="{FF2B5EF4-FFF2-40B4-BE49-F238E27FC236}">
                <a16:creationId xmlns:a16="http://schemas.microsoft.com/office/drawing/2014/main" id="{44396187-5933-6916-6D53-8530F81B76BD}"/>
              </a:ext>
            </a:extLst>
          </p:cNvPr>
          <p:cNvSpPr/>
          <p:nvPr/>
        </p:nvSpPr>
        <p:spPr>
          <a:xfrm>
            <a:off x="5697153"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transformed data</a:t>
            </a:r>
          </a:p>
        </p:txBody>
      </p:sp>
      <p:sp>
        <p:nvSpPr>
          <p:cNvPr id="88" name="Rectangle 49">
            <a:extLst>
              <a:ext uri="{FF2B5EF4-FFF2-40B4-BE49-F238E27FC236}">
                <a16:creationId xmlns:a16="http://schemas.microsoft.com/office/drawing/2014/main" id="{56E8F479-5206-2461-61ED-106EC69546CD}"/>
              </a:ext>
            </a:extLst>
          </p:cNvPr>
          <p:cNvSpPr/>
          <p:nvPr/>
        </p:nvSpPr>
        <p:spPr>
          <a:xfrm>
            <a:off x="8544158" y="3650014"/>
            <a:ext cx="731520" cy="548640"/>
          </a:xfrm>
          <a:prstGeom prst="roundRect">
            <a:avLst>
              <a:gd name="adj" fmla="val 8080"/>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insights via embedding</a:t>
            </a:r>
          </a:p>
        </p:txBody>
      </p:sp>
      <p:sp>
        <p:nvSpPr>
          <p:cNvPr id="90" name="Rectangle 48">
            <a:extLst>
              <a:ext uri="{FF2B5EF4-FFF2-40B4-BE49-F238E27FC236}">
                <a16:creationId xmlns:a16="http://schemas.microsoft.com/office/drawing/2014/main" id="{52A8633D-4115-1129-BF98-77785C601A0F}"/>
              </a:ext>
            </a:extLst>
          </p:cNvPr>
          <p:cNvSpPr/>
          <p:nvPr/>
        </p:nvSpPr>
        <p:spPr>
          <a:xfrm>
            <a:off x="3712677" y="5587543"/>
            <a:ext cx="2337076" cy="215445"/>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a:t>
            </a:r>
          </a:p>
        </p:txBody>
      </p:sp>
      <p:sp>
        <p:nvSpPr>
          <p:cNvPr id="54" name="Oval 53">
            <a:extLst>
              <a:ext uri="{FF2B5EF4-FFF2-40B4-BE49-F238E27FC236}">
                <a16:creationId xmlns:a16="http://schemas.microsoft.com/office/drawing/2014/main" id="{5CB67F1C-EB5D-D175-5FAC-683EDDEDD309}"/>
              </a:ext>
              <a:ext uri="{C183D7F6-B498-43B3-948B-1728B52AA6E4}">
                <adec:decorative xmlns:adec="http://schemas.microsoft.com/office/drawing/2017/decorative" val="1"/>
              </a:ext>
            </a:extLst>
          </p:cNvPr>
          <p:cNvSpPr/>
          <p:nvPr/>
        </p:nvSpPr>
        <p:spPr bwMode="auto">
          <a:xfrm>
            <a:off x="1502625"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5" name="Oval 54">
            <a:extLst>
              <a:ext uri="{FF2B5EF4-FFF2-40B4-BE49-F238E27FC236}">
                <a16:creationId xmlns:a16="http://schemas.microsoft.com/office/drawing/2014/main" id="{EC8E3C7A-8949-615C-8244-D1FB3691FE06}"/>
              </a:ext>
              <a:ext uri="{C183D7F6-B498-43B3-948B-1728B52AA6E4}">
                <adec:decorative xmlns:adec="http://schemas.microsoft.com/office/drawing/2017/decorative" val="1"/>
              </a:ext>
            </a:extLst>
          </p:cNvPr>
          <p:cNvSpPr/>
          <p:nvPr/>
        </p:nvSpPr>
        <p:spPr bwMode="auto">
          <a:xfrm>
            <a:off x="4344492"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6" name="Oval 55">
            <a:extLst>
              <a:ext uri="{FF2B5EF4-FFF2-40B4-BE49-F238E27FC236}">
                <a16:creationId xmlns:a16="http://schemas.microsoft.com/office/drawing/2014/main" id="{89F08902-9D66-7C86-2B40-B490C2BAE0F0}"/>
              </a:ext>
              <a:ext uri="{C183D7F6-B498-43B3-948B-1728B52AA6E4}">
                <adec:decorative xmlns:adec="http://schemas.microsoft.com/office/drawing/2017/decorative" val="1"/>
              </a:ext>
            </a:extLst>
          </p:cNvPr>
          <p:cNvSpPr/>
          <p:nvPr/>
        </p:nvSpPr>
        <p:spPr bwMode="auto">
          <a:xfrm>
            <a:off x="7151854"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7" name="Oval 56">
            <a:extLst>
              <a:ext uri="{FF2B5EF4-FFF2-40B4-BE49-F238E27FC236}">
                <a16:creationId xmlns:a16="http://schemas.microsoft.com/office/drawing/2014/main" id="{7B50DB3E-4F8B-B335-8139-5A69E6C1EFAE}"/>
              </a:ext>
              <a:ext uri="{C183D7F6-B498-43B3-948B-1728B52AA6E4}">
                <adec:decorative xmlns:adec="http://schemas.microsoft.com/office/drawing/2017/decorative" val="1"/>
              </a:ext>
            </a:extLst>
          </p:cNvPr>
          <p:cNvSpPr/>
          <p:nvPr/>
        </p:nvSpPr>
        <p:spPr bwMode="auto">
          <a:xfrm>
            <a:off x="9968756"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61" name="Picture 60">
            <a:extLst>
              <a:ext uri="{FF2B5EF4-FFF2-40B4-BE49-F238E27FC236}">
                <a16:creationId xmlns:a16="http://schemas.microsoft.com/office/drawing/2014/main" id="{D896AC82-9DC6-424F-3F96-9A64BBAA9569}"/>
              </a:ext>
              <a:ext uri="{C183D7F6-B498-43B3-948B-1728B52AA6E4}">
                <adec:decorative xmlns:adec="http://schemas.microsoft.com/office/drawing/2017/decorative" val="1"/>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192804" y="586266"/>
            <a:ext cx="640080" cy="640080"/>
          </a:xfrm>
          <a:prstGeom prst="ellipse">
            <a:avLst/>
          </a:prstGeom>
        </p:spPr>
      </p:pic>
      <p:pic>
        <p:nvPicPr>
          <p:cNvPr id="65" name="Picture 64">
            <a:extLst>
              <a:ext uri="{FF2B5EF4-FFF2-40B4-BE49-F238E27FC236}">
                <a16:creationId xmlns:a16="http://schemas.microsoft.com/office/drawing/2014/main" id="{F95145CF-5F82-9B19-5392-A9A6CE7CCD37}"/>
              </a:ext>
              <a:ext uri="{C183D7F6-B498-43B3-948B-1728B52AA6E4}">
                <adec:decorative xmlns:adec="http://schemas.microsoft.com/office/drawing/2017/decorative" val="1"/>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t="-2"/>
          <a:stretch/>
        </p:blipFill>
        <p:spPr>
          <a:xfrm>
            <a:off x="1543575" y="586266"/>
            <a:ext cx="640080" cy="640080"/>
          </a:xfrm>
          <a:prstGeom prst="ellipse">
            <a:avLst/>
          </a:prstGeom>
        </p:spPr>
      </p:pic>
      <p:pic>
        <p:nvPicPr>
          <p:cNvPr id="67" name="Picture 66">
            <a:extLst>
              <a:ext uri="{FF2B5EF4-FFF2-40B4-BE49-F238E27FC236}">
                <a16:creationId xmlns:a16="http://schemas.microsoft.com/office/drawing/2014/main" id="{7B0DDBEA-1A1B-9435-E502-FC999B4DB8C0}"/>
              </a:ext>
              <a:ext uri="{C183D7F6-B498-43B3-948B-1728B52AA6E4}">
                <adec:decorative xmlns:adec="http://schemas.microsoft.com/office/drawing/2017/decorative" val="1"/>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4385442" y="586266"/>
            <a:ext cx="640080" cy="640080"/>
          </a:xfrm>
          <a:prstGeom prst="ellipse">
            <a:avLst/>
          </a:prstGeom>
        </p:spPr>
      </p:pic>
      <p:pic>
        <p:nvPicPr>
          <p:cNvPr id="69" name="Picture 68">
            <a:extLst>
              <a:ext uri="{FF2B5EF4-FFF2-40B4-BE49-F238E27FC236}">
                <a16:creationId xmlns:a16="http://schemas.microsoft.com/office/drawing/2014/main" id="{C6CD618F-F504-59CD-831D-1E6E6E8041EF}"/>
              </a:ext>
              <a:ext uri="{C183D7F6-B498-43B3-948B-1728B52AA6E4}">
                <adec:decorative xmlns:adec="http://schemas.microsoft.com/office/drawing/2017/decorative" val="1"/>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10009706" y="586266"/>
            <a:ext cx="640080" cy="640080"/>
          </a:xfrm>
          <a:prstGeom prst="ellipse">
            <a:avLst/>
          </a:prstGeom>
        </p:spPr>
      </p:pic>
      <p:sp>
        <p:nvSpPr>
          <p:cNvPr id="76" name="Text Placeholder 6">
            <a:extLst>
              <a:ext uri="{FF2B5EF4-FFF2-40B4-BE49-F238E27FC236}">
                <a16:creationId xmlns:a16="http://schemas.microsoft.com/office/drawing/2014/main" id="{384E160F-928B-090A-49C1-868F211F0117}"/>
              </a:ext>
            </a:extLst>
          </p:cNvPr>
          <p:cNvSpPr txBox="1">
            <a:spLocks/>
          </p:cNvSpPr>
          <p:nvPr/>
        </p:nvSpPr>
        <p:spPr>
          <a:xfrm>
            <a:off x="1162208" y="58140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Stewards</a:t>
            </a:r>
          </a:p>
        </p:txBody>
      </p:sp>
      <p:sp>
        <p:nvSpPr>
          <p:cNvPr id="78" name="Oval 77">
            <a:extLst>
              <a:ext uri="{FF2B5EF4-FFF2-40B4-BE49-F238E27FC236}">
                <a16:creationId xmlns:a16="http://schemas.microsoft.com/office/drawing/2014/main" id="{9306932F-53F5-C668-E59B-DFC7C7EB3A79}"/>
              </a:ext>
              <a:ext uri="{C183D7F6-B498-43B3-948B-1728B52AA6E4}">
                <adec:decorative xmlns:adec="http://schemas.microsoft.com/office/drawing/2017/decorative" val="1"/>
              </a:ext>
            </a:extLst>
          </p:cNvPr>
          <p:cNvSpPr/>
          <p:nvPr/>
        </p:nvSpPr>
        <p:spPr bwMode="auto">
          <a:xfrm>
            <a:off x="370997" y="577430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9" name="Picture 78">
            <a:extLst>
              <a:ext uri="{FF2B5EF4-FFF2-40B4-BE49-F238E27FC236}">
                <a16:creationId xmlns:a16="http://schemas.microsoft.com/office/drawing/2014/main" id="{1C0CD841-A2E3-9122-8076-86B68764393E}"/>
              </a:ext>
              <a:ext uri="{C183D7F6-B498-43B3-948B-1728B52AA6E4}">
                <adec:decorative xmlns:adec="http://schemas.microsoft.com/office/drawing/2017/decorative" val="1"/>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11947" y="5815256"/>
            <a:ext cx="640080" cy="640080"/>
          </a:xfrm>
          <a:prstGeom prst="ellipse">
            <a:avLst/>
          </a:prstGeom>
        </p:spPr>
      </p:pic>
      <p:sp>
        <p:nvSpPr>
          <p:cNvPr id="39" name="Text Placeholder 4">
            <a:extLst>
              <a:ext uri="{FF2B5EF4-FFF2-40B4-BE49-F238E27FC236}">
                <a16:creationId xmlns:a16="http://schemas.microsoft.com/office/drawing/2014/main" id="{E915B714-A8F7-F024-551F-F90D636DD37A}"/>
              </a:ext>
            </a:extLst>
          </p:cNvPr>
          <p:cNvSpPr txBox="1">
            <a:spLocks/>
          </p:cNvSpPr>
          <p:nvPr/>
        </p:nvSpPr>
        <p:spPr>
          <a:xfrm>
            <a:off x="1150651" y="6062620"/>
            <a:ext cx="10361209" cy="55334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CABDFF87-6748-AFD8-D0C3-BA1D465B6ACA}"/>
              </a:ext>
              <a:ext uri="{C183D7F6-B498-43B3-948B-1728B52AA6E4}">
                <adec:decorative xmlns:adec="http://schemas.microsoft.com/office/drawing/2017/decorative" val="1"/>
              </a:ext>
            </a:extLst>
          </p:cNvPr>
          <p:cNvSpPr txBox="1"/>
          <p:nvPr/>
        </p:nvSpPr>
        <p:spPr>
          <a:xfrm>
            <a:off x="818770" y="477076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Factory</a:t>
            </a:r>
          </a:p>
        </p:txBody>
      </p:sp>
      <p:sp>
        <p:nvSpPr>
          <p:cNvPr id="28" name="TextBox 27">
            <a:extLst>
              <a:ext uri="{FF2B5EF4-FFF2-40B4-BE49-F238E27FC236}">
                <a16:creationId xmlns:a16="http://schemas.microsoft.com/office/drawing/2014/main" id="{722B2260-2E54-1F8D-3AC8-C1AC0D1783F4}"/>
              </a:ext>
              <a:ext uri="{C183D7F6-B498-43B3-948B-1728B52AA6E4}">
                <adec:decorative xmlns:adec="http://schemas.microsoft.com/office/drawing/2017/decorative" val="1"/>
              </a:ext>
            </a:extLst>
          </p:cNvPr>
          <p:cNvSpPr txBox="1"/>
          <p:nvPr/>
        </p:nvSpPr>
        <p:spPr>
          <a:xfrm>
            <a:off x="1985348"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29" name="TextBox 28">
            <a:extLst>
              <a:ext uri="{FF2B5EF4-FFF2-40B4-BE49-F238E27FC236}">
                <a16:creationId xmlns:a16="http://schemas.microsoft.com/office/drawing/2014/main" id="{76514CDF-B958-8A10-06F0-513F4D0BBB80}"/>
              </a:ext>
              <a:ext uri="{C183D7F6-B498-43B3-948B-1728B52AA6E4}">
                <adec:decorative xmlns:adec="http://schemas.microsoft.com/office/drawing/2017/decorative" val="1"/>
              </a:ext>
            </a:extLst>
          </p:cNvPr>
          <p:cNvSpPr txBox="1"/>
          <p:nvPr/>
        </p:nvSpPr>
        <p:spPr>
          <a:xfrm>
            <a:off x="1985348" y="475552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31" name="TextBox 30">
            <a:extLst>
              <a:ext uri="{FF2B5EF4-FFF2-40B4-BE49-F238E27FC236}">
                <a16:creationId xmlns:a16="http://schemas.microsoft.com/office/drawing/2014/main" id="{26980916-15AF-7786-E618-9F98E8146F6C}"/>
              </a:ext>
              <a:ext uri="{C183D7F6-B498-43B3-948B-1728B52AA6E4}">
                <adec:decorative xmlns:adec="http://schemas.microsoft.com/office/drawing/2017/decorative" val="1"/>
              </a:ext>
            </a:extLst>
          </p:cNvPr>
          <p:cNvSpPr txBox="1"/>
          <p:nvPr/>
        </p:nvSpPr>
        <p:spPr>
          <a:xfrm>
            <a:off x="818770"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Engineering</a:t>
            </a:r>
          </a:p>
        </p:txBody>
      </p:sp>
      <p:sp>
        <p:nvSpPr>
          <p:cNvPr id="33" name="TextBox 32">
            <a:extLst>
              <a:ext uri="{FF2B5EF4-FFF2-40B4-BE49-F238E27FC236}">
                <a16:creationId xmlns:a16="http://schemas.microsoft.com/office/drawing/2014/main" id="{1D35E4C6-1C5B-3F39-7A45-1E52D6576385}"/>
              </a:ext>
              <a:ext uri="{C183D7F6-B498-43B3-948B-1728B52AA6E4}">
                <adec:decorative xmlns:adec="http://schemas.microsoft.com/office/drawing/2017/decorative" val="1"/>
              </a:ext>
            </a:extLst>
          </p:cNvPr>
          <p:cNvSpPr txBox="1"/>
          <p:nvPr/>
        </p:nvSpPr>
        <p:spPr>
          <a:xfrm>
            <a:off x="9791931"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85E36D71-FAF4-C13C-161B-E86F4C4BE924}"/>
              </a:ext>
              <a:ext uri="{C183D7F6-B498-43B3-948B-1728B52AA6E4}">
                <adec:decorative xmlns:adec="http://schemas.microsoft.com/office/drawing/2017/decorative" val="1"/>
              </a:ext>
            </a:extLst>
          </p:cNvPr>
          <p:cNvSpPr txBox="1"/>
          <p:nvPr/>
        </p:nvSpPr>
        <p:spPr>
          <a:xfrm>
            <a:off x="10351432"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48F8A6D-245C-5833-1E79-3EB673DE58B0}"/>
              </a:ext>
              <a:ext uri="{C183D7F6-B498-43B3-948B-1728B52AA6E4}">
                <adec:decorative xmlns:adec="http://schemas.microsoft.com/office/drawing/2017/decorative" val="1"/>
              </a:ext>
            </a:extLst>
          </p:cNvPr>
          <p:cNvSpPr txBox="1"/>
          <p:nvPr/>
        </p:nvSpPr>
        <p:spPr>
          <a:xfrm>
            <a:off x="6453008" y="4952796"/>
            <a:ext cx="6400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41" name="TextBox 40">
            <a:extLst>
              <a:ext uri="{FF2B5EF4-FFF2-40B4-BE49-F238E27FC236}">
                <a16:creationId xmlns:a16="http://schemas.microsoft.com/office/drawing/2014/main" id="{4E1B08C0-1D8F-3A17-20D6-8679EB003E42}"/>
              </a:ext>
              <a:ext uri="{C183D7F6-B498-43B3-948B-1728B52AA6E4}">
                <adec:decorative xmlns:adec="http://schemas.microsoft.com/office/drawing/2017/decorative" val="1"/>
              </a:ext>
            </a:extLst>
          </p:cNvPr>
          <p:cNvSpPr txBox="1"/>
          <p:nvPr/>
        </p:nvSpPr>
        <p:spPr>
          <a:xfrm>
            <a:off x="7939626" y="5018183"/>
            <a:ext cx="640080" cy="1462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 </a:t>
            </a:r>
          </a:p>
        </p:txBody>
      </p:sp>
      <p:sp>
        <p:nvSpPr>
          <p:cNvPr id="43" name="TextBox 42">
            <a:extLst>
              <a:ext uri="{FF2B5EF4-FFF2-40B4-BE49-F238E27FC236}">
                <a16:creationId xmlns:a16="http://schemas.microsoft.com/office/drawing/2014/main" id="{A94D528D-EF15-9E15-89CA-396FFAB45C95}"/>
              </a:ext>
              <a:ext uri="{C183D7F6-B498-43B3-948B-1728B52AA6E4}">
                <adec:decorative xmlns:adec="http://schemas.microsoft.com/office/drawing/2017/decorative" val="1"/>
              </a:ext>
            </a:extLst>
          </p:cNvPr>
          <p:cNvSpPr txBox="1"/>
          <p:nvPr/>
        </p:nvSpPr>
        <p:spPr>
          <a:xfrm>
            <a:off x="7196317" y="4951633"/>
            <a:ext cx="640080" cy="2793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59" name="TextBox 58">
            <a:extLst>
              <a:ext uri="{FF2B5EF4-FFF2-40B4-BE49-F238E27FC236}">
                <a16:creationId xmlns:a16="http://schemas.microsoft.com/office/drawing/2014/main" id="{5029041F-3B82-627A-7358-566C941A0AC9}"/>
              </a:ext>
              <a:ext uri="{C183D7F6-B498-43B3-948B-1728B52AA6E4}">
                <adec:decorative xmlns:adec="http://schemas.microsoft.com/office/drawing/2017/decorative" val="1"/>
              </a:ext>
            </a:extLst>
          </p:cNvPr>
          <p:cNvSpPr txBox="1"/>
          <p:nvPr/>
        </p:nvSpPr>
        <p:spPr>
          <a:xfrm>
            <a:off x="3735143"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Science</a:t>
            </a:r>
          </a:p>
        </p:txBody>
      </p:sp>
      <p:sp>
        <p:nvSpPr>
          <p:cNvPr id="63" name="TextBox 62">
            <a:extLst>
              <a:ext uri="{FF2B5EF4-FFF2-40B4-BE49-F238E27FC236}">
                <a16:creationId xmlns:a16="http://schemas.microsoft.com/office/drawing/2014/main" id="{3A818F89-09FB-C017-6E4A-7228572FA1F8}"/>
              </a:ext>
              <a:ext uri="{C183D7F6-B498-43B3-948B-1728B52AA6E4}">
                <adec:decorative xmlns:adec="http://schemas.microsoft.com/office/drawing/2017/decorative" val="1"/>
              </a:ext>
            </a:extLst>
          </p:cNvPr>
          <p:cNvSpPr txBox="1"/>
          <p:nvPr/>
        </p:nvSpPr>
        <p:spPr>
          <a:xfrm>
            <a:off x="4901721"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Azure ML</a:t>
            </a:r>
          </a:p>
        </p:txBody>
      </p:sp>
      <p:pic>
        <p:nvPicPr>
          <p:cNvPr id="68" name="Graphic 67">
            <a:extLst>
              <a:ext uri="{FF2B5EF4-FFF2-40B4-BE49-F238E27FC236}">
                <a16:creationId xmlns:a16="http://schemas.microsoft.com/office/drawing/2014/main" id="{C3651C14-D77A-9D9A-1B69-5786C3C7D3AD}"/>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35888" y="4612370"/>
            <a:ext cx="274320" cy="274320"/>
          </a:xfrm>
          <a:prstGeom prst="rect">
            <a:avLst/>
          </a:prstGeom>
        </p:spPr>
      </p:pic>
      <p:pic>
        <p:nvPicPr>
          <p:cNvPr id="70" name="Graphic 69">
            <a:extLst>
              <a:ext uri="{FF2B5EF4-FFF2-40B4-BE49-F238E27FC236}">
                <a16:creationId xmlns:a16="http://schemas.microsoft.com/office/drawing/2014/main" id="{EEC65F13-4D3F-AD1C-81C6-FB0D38B7BC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56337" y="4589510"/>
            <a:ext cx="320040" cy="320040"/>
          </a:xfrm>
          <a:prstGeom prst="rect">
            <a:avLst/>
          </a:prstGeom>
        </p:spPr>
      </p:pic>
      <p:pic>
        <p:nvPicPr>
          <p:cNvPr id="71" name="Graphic 70">
            <a:extLst>
              <a:ext uri="{FF2B5EF4-FFF2-40B4-BE49-F238E27FC236}">
                <a16:creationId xmlns:a16="http://schemas.microsoft.com/office/drawing/2014/main" id="{49F8129B-2042-3AB5-BCA1-D91C12B83835}"/>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651669" y="4612370"/>
            <a:ext cx="274320" cy="274320"/>
          </a:xfrm>
          <a:prstGeom prst="rect">
            <a:avLst/>
          </a:prstGeom>
        </p:spPr>
      </p:pic>
      <p:sp>
        <p:nvSpPr>
          <p:cNvPr id="16" name="TextBox 15">
            <a:extLst>
              <a:ext uri="{FF2B5EF4-FFF2-40B4-BE49-F238E27FC236}">
                <a16:creationId xmlns:a16="http://schemas.microsoft.com/office/drawing/2014/main" id="{4C38B189-8EAC-7F22-DD7C-98A4AC22155C}"/>
              </a:ext>
              <a:ext uri="{C183D7F6-B498-43B3-948B-1728B52AA6E4}">
                <adec:decorative xmlns:adec="http://schemas.microsoft.com/office/drawing/2017/decorative" val="1"/>
              </a:ext>
            </a:extLst>
          </p:cNvPr>
          <p:cNvSpPr txBox="1"/>
          <p:nvPr/>
        </p:nvSpPr>
        <p:spPr>
          <a:xfrm>
            <a:off x="9423069"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a:t>
            </a:r>
          </a:p>
        </p:txBody>
      </p:sp>
      <p:sp>
        <p:nvSpPr>
          <p:cNvPr id="24" name="TextBox 23">
            <a:extLst>
              <a:ext uri="{FF2B5EF4-FFF2-40B4-BE49-F238E27FC236}">
                <a16:creationId xmlns:a16="http://schemas.microsoft.com/office/drawing/2014/main" id="{99ABE1E1-0B1A-2965-BB92-BF26A8C987FD}"/>
              </a:ext>
              <a:ext uri="{C183D7F6-B498-43B3-948B-1728B52AA6E4}">
                <adec:decorative xmlns:adec="http://schemas.microsoft.com/office/drawing/2017/decorative" val="1"/>
              </a:ext>
            </a:extLst>
          </p:cNvPr>
          <p:cNvSpPr txBox="1"/>
          <p:nvPr/>
        </p:nvSpPr>
        <p:spPr>
          <a:xfrm>
            <a:off x="10589647"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Microsoft 365</a:t>
            </a:r>
          </a:p>
        </p:txBody>
      </p:sp>
      <p:sp>
        <p:nvSpPr>
          <p:cNvPr id="4" name="Title 3">
            <a:extLst>
              <a:ext uri="{FF2B5EF4-FFF2-40B4-BE49-F238E27FC236}">
                <a16:creationId xmlns:a16="http://schemas.microsoft.com/office/drawing/2014/main" id="{B0A4674C-982A-6BA1-69E4-1E9AAC7647EC}"/>
              </a:ext>
            </a:extLst>
          </p:cNvPr>
          <p:cNvSpPr>
            <a:spLocks noGrp="1"/>
          </p:cNvSpPr>
          <p:nvPr>
            <p:ph type="title"/>
          </p:nvPr>
        </p:nvSpPr>
        <p:spPr>
          <a:xfrm>
            <a:off x="588263" y="145639"/>
            <a:ext cx="11018520" cy="423577"/>
          </a:xfrm>
        </p:spPr>
        <p:txBody>
          <a:bodyPr/>
          <a:lstStyle/>
          <a:p>
            <a:pPr>
              <a:lnSpc>
                <a:spcPts val="3800"/>
              </a:lnSpc>
            </a:pPr>
            <a:r>
              <a:rPr lang="en-US" sz="2000"/>
              <a:t>Empower your data professionals to move faster and unlock more value from your data</a:t>
            </a:r>
          </a:p>
        </p:txBody>
      </p:sp>
    </p:spTree>
    <p:extLst>
      <p:ext uri="{BB962C8B-B14F-4D97-AF65-F5344CB8AC3E}">
        <p14:creationId xmlns:p14="http://schemas.microsoft.com/office/powerpoint/2010/main" val="2974589510"/>
      </p:ext>
    </p:extLst>
  </p:cSld>
  <p:clrMapOvr>
    <a:masterClrMapping/>
  </p:clrMapOvr>
  <p:transition>
    <p:fade/>
  </p:transition>
</p:sld>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5.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teal_Feb_2021.potx" id="{BE972723-4C7E-4010-B1DD-8C8DFD863087}" vid="{C339866F-F61E-4C1F-93CB-7F693584099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MediaLengthInSeconds xmlns="07c5dfa0-33a3-47dd-bfb7-87fb96739115" xsi:nil="true"/>
    <SharedWithUsers xmlns="b1c3d6fc-5689-40cc-899d-3b916b4ff5bf">
      <UserInfo>
        <DisplayName/>
        <AccountId xsi:nil="true"/>
        <AccountType/>
      </UserInfo>
    </SharedWithUsers>
  </documentManagement>
</p:properties>
</file>

<file path=customXml/itemProps1.xml><?xml version="1.0" encoding="utf-8"?>
<ds:datastoreItem xmlns:ds="http://schemas.openxmlformats.org/officeDocument/2006/customXml" ds:itemID="{EEAB35E2-698A-487E-A9DB-FBD4EE0FB3DB}">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3.xml><?xml version="1.0" encoding="utf-8"?>
<ds:datastoreItem xmlns:ds="http://schemas.openxmlformats.org/officeDocument/2006/customXml" ds:itemID="{C52B7CC3-D852-4B37-A0AB-7C4D181F6D9C}">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Title Slides</Template>
  <TotalTime>14</TotalTime>
  <Words>4255</Words>
  <Application>Microsoft Office PowerPoint</Application>
  <PresentationFormat>Widescreen</PresentationFormat>
  <Paragraphs>626</Paragraphs>
  <Slides>54</Slides>
  <Notes>21</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54</vt:i4>
      </vt:variant>
    </vt:vector>
  </HeadingPairs>
  <TitlesOfParts>
    <vt:vector size="77" baseType="lpstr">
      <vt:lpstr>Arial</vt:lpstr>
      <vt:lpstr>Calibri</vt:lpstr>
      <vt:lpstr>Calibri Light</vt:lpstr>
      <vt:lpstr>Consolas</vt:lpstr>
      <vt:lpstr>Segoe Sans Display</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vt:lpstr>
      <vt:lpstr>Segoe UI Semibold</vt:lpstr>
      <vt:lpstr>Segoe UI Semilight</vt:lpstr>
      <vt:lpstr>Times New Roman</vt:lpstr>
      <vt:lpstr>Wingdings</vt:lpstr>
      <vt:lpstr>Title Slides</vt:lpstr>
      <vt:lpstr>4_White Template</vt:lpstr>
      <vt:lpstr>Section Title Slides</vt:lpstr>
      <vt:lpstr>1_Title Slides</vt:lpstr>
      <vt:lpstr>White Template</vt:lpstr>
      <vt:lpstr>Real-time Analytics End-to-End Workshop</vt:lpstr>
      <vt:lpstr>PowerPoint Presentation</vt:lpstr>
      <vt:lpstr>Welcome</vt:lpstr>
      <vt:lpstr>PowerPoint Presentation</vt:lpstr>
      <vt:lpstr>PowerPoint Presentation</vt:lpstr>
      <vt:lpstr>PowerPoint Presentation</vt:lpstr>
      <vt:lpstr>Microsoft Fabric Overview</vt:lpstr>
      <vt:lpstr>Microsoft Fabric does it all—in a unified solution</vt:lpstr>
      <vt:lpstr>Empower your data professionals to move faster and unlock more value from your data</vt:lpstr>
      <vt:lpstr>The Workshop</vt:lpstr>
      <vt:lpstr>Scenario Overview</vt:lpstr>
      <vt:lpstr>PowerPoint Presentation</vt:lpstr>
      <vt:lpstr>Lab Environments</vt:lpstr>
      <vt:lpstr>Lab Environments</vt:lpstr>
      <vt:lpstr>PowerPoint Presentation</vt:lpstr>
      <vt:lpstr>Common Real-time Analytics Patterns</vt:lpstr>
      <vt:lpstr>PowerPoint Presentation</vt:lpstr>
      <vt:lpstr>PowerPoint Presentation</vt:lpstr>
      <vt:lpstr>PowerPoint Presentation</vt:lpstr>
      <vt:lpstr>Module 0 – Introduction &amp; Setup</vt:lpstr>
      <vt:lpstr>PowerPoint Presentation</vt:lpstr>
      <vt:lpstr>PowerPoint Presentation</vt:lpstr>
      <vt:lpstr>Module 1 – KQL Database Setup</vt:lpstr>
      <vt:lpstr>PowerPoint Presentation</vt:lpstr>
      <vt:lpstr>PowerPoint Presentation</vt:lpstr>
      <vt:lpstr>PowerPoint Presentation</vt:lpstr>
      <vt:lpstr>PowerPoint Presentation</vt:lpstr>
      <vt:lpstr>PowerPoint Presentation</vt:lpstr>
      <vt:lpstr>Module 2 – KQL Querysets</vt:lpstr>
      <vt:lpstr>PowerPoint Presentation</vt:lpstr>
      <vt:lpstr>Power BI: The bridge between data and decisions</vt:lpstr>
      <vt:lpstr>Module 3 – Reports in Power BI</vt:lpstr>
      <vt:lpstr>PowerPoint Presentation</vt:lpstr>
      <vt:lpstr>Trigger actions on all your data, from one place</vt:lpstr>
      <vt:lpstr>Module 4 – Data Activator</vt:lpstr>
      <vt:lpstr>PowerPoint Presentation</vt:lpstr>
      <vt:lpstr>Common Data Warehouse Patterns</vt:lpstr>
      <vt:lpstr>Key Capabilities</vt:lpstr>
      <vt:lpstr>PowerPoint Presentation</vt:lpstr>
      <vt:lpstr>Module 5 – Data Warehouse</vt:lpstr>
      <vt:lpstr>PowerPoint Presentation</vt:lpstr>
      <vt:lpstr>Common Lakehouse Architecture</vt:lpstr>
      <vt:lpstr>Module 6 – Data Lakehouse</vt:lpstr>
      <vt:lpstr>PowerPoint Presentation</vt:lpstr>
      <vt:lpstr>Common Data Science Patterns</vt:lpstr>
      <vt:lpstr>PowerPoint Presentation</vt:lpstr>
      <vt:lpstr>PowerPoint Presentation</vt:lpstr>
      <vt:lpstr>Module 7 – Data Science</vt:lpstr>
      <vt:lpstr>Azure ML vs Fabric Data Science</vt:lpstr>
      <vt:lpstr>AzureML &amp; Fabric: Top-line product differentiation</vt:lpstr>
      <vt:lpstr>AzureML &amp; Fabric: Top-line product capabilities</vt:lpstr>
      <vt:lpstr>AzureML &amp; Fabric: 1000ft view of product integration</vt:lpstr>
      <vt:lpstr>Wrap-up, Q&amp;A, &amp; Feedback</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Title Slide</dc:title>
  <dc:creator>Avery Hutcherson</dc:creator>
  <cp:lastModifiedBy>Brian Hitney</cp:lastModifiedBy>
  <cp:revision>4</cp:revision>
  <dcterms:created xsi:type="dcterms:W3CDTF">2023-10-26T19:38:42Z</dcterms:created>
  <dcterms:modified xsi:type="dcterms:W3CDTF">2024-03-07T21:57:49Z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Order">
    <vt:lpwstr>198900.000000000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xd_Signature">
    <vt:lpwstr/>
  </property>
  <property fmtid="{D5CDD505-2E9C-101B-9397-08002B2CF9AE}" pid="10" name="TriggerFlowInfo">
    <vt:lpwstr/>
  </property>
</Properties>
</file>